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4.svg" ContentType="image/svg+xml"/>
  <Override PartName="/ppt/media/image16.svg" ContentType="image/svg+xml"/>
  <Override PartName="/ppt/media/image1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
  </p:notesMasterIdLst>
  <p:sldIdLst>
    <p:sldId id="475" r:id="rId4"/>
    <p:sldId id="2613" r:id="rId5"/>
    <p:sldId id="2615" r:id="rId7"/>
    <p:sldId id="2680" r:id="rId8"/>
    <p:sldId id="274" r:id="rId9"/>
    <p:sldId id="378" r:id="rId10"/>
    <p:sldId id="2683" r:id="rId11"/>
    <p:sldId id="2697" r:id="rId12"/>
    <p:sldId id="2614" r:id="rId13"/>
    <p:sldId id="2686" r:id="rId14"/>
    <p:sldId id="2682" r:id="rId15"/>
    <p:sldId id="257" r:id="rId16"/>
    <p:sldId id="2616" r:id="rId17"/>
    <p:sldId id="2691" r:id="rId18"/>
    <p:sldId id="2692" r:id="rId19"/>
    <p:sldId id="2693" r:id="rId20"/>
    <p:sldId id="2679" r:id="rId21"/>
    <p:sldId id="2678" r:id="rId22"/>
  </p:sldIdLst>
  <p:sldSz cx="12192000" cy="6858000"/>
  <p:notesSz cx="6858000" cy="9144000"/>
  <p:custDataLst>
    <p:tags r:id="rId2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6DA"/>
    <a:srgbClr val="E6E6E6"/>
    <a:srgbClr val="BBB0A2"/>
    <a:srgbClr val="B2A99E"/>
    <a:srgbClr val="99594F"/>
    <a:srgbClr val="1C221E"/>
    <a:srgbClr val="020535"/>
    <a:srgbClr val="02075E"/>
    <a:srgbClr val="455C4C"/>
    <a:srgbClr val="EFF1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5" autoAdjust="0"/>
    <p:restoredTop sz="93898" autoAdjust="0"/>
  </p:normalViewPr>
  <p:slideViewPr>
    <p:cSldViewPr snapToGrid="0">
      <p:cViewPr>
        <p:scale>
          <a:sx n="66" d="100"/>
          <a:sy n="66" d="100"/>
        </p:scale>
        <p:origin x="1068" y="528"/>
      </p:cViewPr>
      <p:guideLst/>
    </p:cSldViewPr>
  </p:slideViewPr>
  <p:notesTextViewPr>
    <p:cViewPr>
      <p:scale>
        <a:sx n="1" d="1"/>
        <a:sy n="1" d="1"/>
      </p:scale>
      <p:origin x="0" y="0"/>
    </p:cViewPr>
  </p:notesTextViewPr>
  <p:sorterViewPr>
    <p:cViewPr>
      <p:scale>
        <a:sx n="125" d="100"/>
        <a:sy n="125" d="100"/>
      </p:scale>
      <p:origin x="0" y="-1688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gs" Target="tags/tag13.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458682E-BDDA-4203-ACA1-28CF98BBCD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C54984F-70A4-4548-AD1A-2CC2E7607889}">
      <dgm:prSet phldr="0" custT="0"/>
      <dgm:spPr>
        <a:solidFill>
          <a:schemeClr val="bg2"/>
        </a:solidFill>
        <a:effectLst>
          <a:glow rad="63500">
            <a:schemeClr val="accent1">
              <a:satMod val="175000"/>
              <a:alpha val="40000"/>
            </a:schemeClr>
          </a:glow>
        </a:effectLst>
      </dgm:spPr>
      <dgm:t>
        <a:bodyPr vert="horz" wrap="square"/>
        <a:p>
          <a:pPr>
            <a:lnSpc>
              <a:spcPct val="100000"/>
            </a:lnSpc>
            <a:spcBef>
              <a:spcPct val="0"/>
            </a:spcBef>
            <a:spcAft>
              <a:spcPct val="350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获取需要处理的文本数据，对整个文本进行切分</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r>
          <a:endPar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D01B7F58-4F75-45C6-9935-63AD29CA81E4}" cxnId="{689BDA9E-B3EF-4682-9A80-D380B9A67BD0}" type="parTrans">
      <dgm:prSet/>
      <dgm:spPr/>
      <dgm:t>
        <a:bodyPr/>
        <a:lstStyle/>
        <a:p>
          <a:endParaRPr lang="zh-CN" altLang="en-US"/>
        </a:p>
      </dgm:t>
    </dgm:pt>
    <dgm:pt modelId="{7C19467E-905D-4065-96B4-27D53313D7FA}" cxnId="{689BDA9E-B3EF-4682-9A80-D380B9A67BD0}" type="sibTrans">
      <dgm:prSet/>
      <dgm:spPr/>
      <dgm:t>
        <a:bodyPr/>
        <a:lstStyle/>
        <a:p>
          <a:endParaRPr lang="zh-CN" altLang="en-US"/>
        </a:p>
      </dgm:t>
    </dgm:pt>
    <dgm:pt modelId="{F249D4FA-16B6-4889-8889-FA53AD3C09E2}">
      <dgm:prSet phldr="0" custT="0"/>
      <dgm:spPr>
        <a:solidFill>
          <a:schemeClr val="bg2"/>
        </a:solidFill>
        <a:effectLst>
          <a:glow rad="101600">
            <a:schemeClr val="accent2">
              <a:satMod val="175000"/>
              <a:alpha val="40000"/>
            </a:schemeClr>
          </a:glow>
        </a:effectLst>
      </dgm:spPr>
      <dgm:t>
        <a:bodyPr vert="horz" wrap="square"/>
        <a:p>
          <a:pPr>
            <a:lnSpc>
              <a:spcPct val="100000"/>
            </a:lnSpc>
            <a:spcBef>
              <a:spcPct val="0"/>
            </a:spcBef>
            <a:spcAft>
              <a:spcPct val="350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将分割后的各个文本块和用户提问转化为向量。</a:t>
          </a:r>
          <a:r>
            <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r>
          <a:endPar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01CA2BE5-0D05-49F9-9333-89AFFB071541}" cxnId="{B2B565C1-D654-4383-8C36-8E4E480C3CEE}" type="parTrans">
      <dgm:prSet/>
      <dgm:spPr/>
      <dgm:t>
        <a:bodyPr/>
        <a:lstStyle/>
        <a:p>
          <a:endParaRPr lang="zh-CN" altLang="en-US"/>
        </a:p>
      </dgm:t>
    </dgm:pt>
    <dgm:pt modelId="{D7B3C01B-22B7-4B56-ACA9-E31645DE00F9}" cxnId="{B2B565C1-D654-4383-8C36-8E4E480C3CEE}" type="sibTrans">
      <dgm:prSet/>
      <dgm:spPr/>
      <dgm:t>
        <a:bodyPr/>
        <a:lstStyle/>
        <a:p>
          <a:endParaRPr lang="zh-CN" altLang="en-US"/>
        </a:p>
      </dgm:t>
    </dgm:pt>
    <dgm:pt modelId="{BF412CD0-6BD7-4523-9C03-728F06E64CBE}">
      <dgm:prSet phldr="0" custT="0"/>
      <dgm:spPr>
        <a:solidFill>
          <a:schemeClr val="bg2"/>
        </a:solidFill>
        <a:effectLst>
          <a:glow rad="101600">
            <a:schemeClr val="accent2">
              <a:satMod val="175000"/>
              <a:alpha val="40000"/>
            </a:schemeClr>
          </a:glow>
        </a:effectLst>
      </dgm:spPr>
      <dgm:t>
        <a:bodyPr vert="horz" wrap="square"/>
        <a:p>
          <a:pPr>
            <a:lnSpc>
              <a:spcPct val="100000"/>
            </a:lnSpc>
            <a:spcBef>
              <a:spcPct val="0"/>
            </a:spcBef>
            <a:spcAft>
              <a:spcPct val="350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进行相似度计算，在文本向量中匹配出与问题向量最相似的前 k 个文本。</a:t>
          </a:r>
          <a:r>
            <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r>
          <a:endPar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16BD99E4-B400-4373-8CD1-A11728C29F54}" cxnId="{C7998860-2ACE-4CE4-90F1-56BA48FBBE15}" type="parTrans">
      <dgm:prSet/>
      <dgm:spPr/>
      <dgm:t>
        <a:bodyPr/>
        <a:lstStyle/>
        <a:p>
          <a:endParaRPr lang="zh-CN" altLang="en-US"/>
        </a:p>
      </dgm:t>
    </dgm:pt>
    <dgm:pt modelId="{5FE921C0-27A1-44B7-98A5-22E72FDD44E2}" cxnId="{C7998860-2ACE-4CE4-90F1-56BA48FBBE15}" type="sibTrans">
      <dgm:prSet/>
      <dgm:spPr/>
      <dgm:t>
        <a:bodyPr/>
        <a:lstStyle/>
        <a:p>
          <a:endParaRPr lang="zh-CN" altLang="en-US"/>
        </a:p>
      </dgm:t>
    </dgm:pt>
    <dgm:pt modelId="{D1FB62A8-6571-47CC-93F8-7E539A3EEC26}">
      <dgm:prSet phldr="0" custT="0"/>
      <dgm:spPr>
        <a:solidFill>
          <a:schemeClr val="bg2"/>
        </a:solidFill>
        <a:effectLst>
          <a:glow rad="101600">
            <a:schemeClr val="accent2">
              <a:satMod val="175000"/>
              <a:alpha val="40000"/>
            </a:schemeClr>
          </a:glow>
        </a:effectLst>
      </dgm:spPr>
      <dgm:t>
        <a:bodyPr vert="horz" wrap="square"/>
        <a:p>
          <a:pPr>
            <a:lnSpc>
              <a:spcPct val="100000"/>
            </a:lnSpc>
            <a:spcBef>
              <a:spcPct val="0"/>
            </a:spcBef>
            <a:spcAft>
              <a:spcPct val="350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匹配出的文本作为上下文和问题一起添加到 prompt 模板中形成最终输入。</a:t>
          </a:r>
          <a:r>
            <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r>
          <a:endPar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1D823B3D-E34E-4B1F-9162-445C319ACC7C}" cxnId="{C4B4F94C-7770-44AD-8930-DAC8173972FF}" type="parTrans">
      <dgm:prSet/>
      <dgm:spPr/>
      <dgm:t>
        <a:bodyPr/>
        <a:lstStyle/>
        <a:p>
          <a:endParaRPr lang="zh-CN" altLang="en-US"/>
        </a:p>
      </dgm:t>
    </dgm:pt>
    <dgm:pt modelId="{7A5665CC-C5A2-4B17-9604-185751501C8B}" cxnId="{C4B4F94C-7770-44AD-8930-DAC8173972FF}" type="sibTrans">
      <dgm:prSet/>
      <dgm:spPr/>
      <dgm:t>
        <a:bodyPr/>
        <a:lstStyle/>
        <a:p>
          <a:endParaRPr lang="zh-CN" altLang="en-US"/>
        </a:p>
      </dgm:t>
    </dgm:pt>
    <dgm:pt modelId="{C2A5B916-9A56-45DC-83D5-AACD252D3366}">
      <dgm:prSet phldr="0" custT="0"/>
      <dgm:spPr>
        <a:solidFill>
          <a:schemeClr val="bg2"/>
        </a:solidFill>
        <a:effectLst>
          <a:glow rad="101600">
            <a:schemeClr val="accent2">
              <a:satMod val="175000"/>
              <a:alpha val="40000"/>
            </a:schemeClr>
          </a:glow>
        </a:effectLst>
      </dgm:spPr>
      <dgm:t>
        <a:bodyPr vert="horz" wrap="square"/>
        <a:p>
          <a:pPr>
            <a:lnSpc>
              <a:spcPct val="100000"/>
            </a:lnSpc>
            <a:spcBef>
              <a:spcPct val="0"/>
            </a:spcBef>
            <a:spcAft>
              <a:spcPct val="350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将输入提交给大语言模型形成流畅回答</a:t>
          </a:r>
          <a:r>
            <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r>
          <a:endPar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1CD47502-E316-4192-98F5-72DFED298610}" cxnId="{FCF415D1-6B3A-422B-8176-3A230C6FA7A2}" type="parTrans">
      <dgm:prSet/>
      <dgm:spPr/>
      <dgm:t>
        <a:bodyPr/>
        <a:lstStyle/>
        <a:p>
          <a:endParaRPr lang="zh-CN" altLang="en-US"/>
        </a:p>
      </dgm:t>
    </dgm:pt>
    <dgm:pt modelId="{B08243B8-E561-42E4-A759-B052620E9664}" cxnId="{FCF415D1-6B3A-422B-8176-3A230C6FA7A2}" type="sibTrans">
      <dgm:prSet/>
      <dgm:spPr/>
      <dgm:t>
        <a:bodyPr/>
        <a:lstStyle/>
        <a:p>
          <a:endParaRPr lang="zh-CN" altLang="en-US"/>
        </a:p>
      </dgm:t>
    </dgm:pt>
    <dgm:pt modelId="{51B0FBD2-6052-49C4-93FE-CECA1B2C8126}" type="pres">
      <dgm:prSet presAssocID="{9458682E-BDDA-4203-ACA1-28CF98BBCD61}" presName="linear" presStyleCnt="0">
        <dgm:presLayoutVars>
          <dgm:animLvl val="lvl"/>
          <dgm:resizeHandles val="exact"/>
        </dgm:presLayoutVars>
      </dgm:prSet>
      <dgm:spPr/>
    </dgm:pt>
    <dgm:pt modelId="{C582B0B9-D989-4D6D-96B3-BB4C056D4165}" type="pres">
      <dgm:prSet presAssocID="{7C54984F-70A4-4548-AD1A-2CC2E7607889}" presName="parentText" presStyleLbl="node1" presStyleIdx="0" presStyleCnt="5">
        <dgm:presLayoutVars>
          <dgm:chMax val="0"/>
          <dgm:bulletEnabled val="1"/>
        </dgm:presLayoutVars>
      </dgm:prSet>
      <dgm:spPr/>
    </dgm:pt>
    <dgm:pt modelId="{F8BB9E8D-442A-45B4-8411-669DC32FCC41}" type="pres">
      <dgm:prSet presAssocID="{7C19467E-905D-4065-96B4-27D53313D7FA}" presName="spacer" presStyleCnt="0"/>
      <dgm:spPr/>
    </dgm:pt>
    <dgm:pt modelId="{2B83F4E6-78C2-46E5-9F32-F8B23EF03526}" type="pres">
      <dgm:prSet presAssocID="{F249D4FA-16B6-4889-8889-FA53AD3C09E2}" presName="parentText" presStyleLbl="node1" presStyleIdx="1" presStyleCnt="5">
        <dgm:presLayoutVars>
          <dgm:chMax val="0"/>
          <dgm:bulletEnabled val="1"/>
        </dgm:presLayoutVars>
      </dgm:prSet>
      <dgm:spPr/>
    </dgm:pt>
    <dgm:pt modelId="{ED25071B-4237-4E74-9761-8E98F34F9D6D}" type="pres">
      <dgm:prSet presAssocID="{D7B3C01B-22B7-4B56-ACA9-E31645DE00F9}" presName="spacer" presStyleCnt="0"/>
      <dgm:spPr/>
    </dgm:pt>
    <dgm:pt modelId="{9B3866A9-94FC-4476-A73E-8F9F71F5DBEC}" type="pres">
      <dgm:prSet presAssocID="{BF412CD0-6BD7-4523-9C03-728F06E64CBE}" presName="parentText" presStyleLbl="node1" presStyleIdx="2" presStyleCnt="5">
        <dgm:presLayoutVars>
          <dgm:chMax val="0"/>
          <dgm:bulletEnabled val="1"/>
        </dgm:presLayoutVars>
      </dgm:prSet>
      <dgm:spPr/>
    </dgm:pt>
    <dgm:pt modelId="{DC45F77A-F16F-4E08-83BB-5BF77F7A835A}" type="pres">
      <dgm:prSet presAssocID="{5FE921C0-27A1-44B7-98A5-22E72FDD44E2}" presName="spacer" presStyleCnt="0"/>
      <dgm:spPr/>
    </dgm:pt>
    <dgm:pt modelId="{8D9D5606-61BA-4020-B7AA-C09834A8FF2E}" type="pres">
      <dgm:prSet presAssocID="{D1FB62A8-6571-47CC-93F8-7E539A3EEC26}" presName="parentText" presStyleLbl="node1" presStyleIdx="3" presStyleCnt="5">
        <dgm:presLayoutVars>
          <dgm:chMax val="0"/>
          <dgm:bulletEnabled val="1"/>
        </dgm:presLayoutVars>
      </dgm:prSet>
      <dgm:spPr/>
    </dgm:pt>
    <dgm:pt modelId="{0D8BC39E-1F81-43ED-847E-C115B61E38DB}" type="pres">
      <dgm:prSet presAssocID="{7A5665CC-C5A2-4B17-9604-185751501C8B}" presName="spacer" presStyleCnt="0"/>
      <dgm:spPr/>
    </dgm:pt>
    <dgm:pt modelId="{5BC55652-776B-4CB4-9838-424252AC926A}" type="pres">
      <dgm:prSet presAssocID="{C2A5B916-9A56-45DC-83D5-AACD252D3366}" presName="parentText" presStyleLbl="node1" presStyleIdx="4" presStyleCnt="5">
        <dgm:presLayoutVars>
          <dgm:chMax val="0"/>
          <dgm:bulletEnabled val="1"/>
        </dgm:presLayoutVars>
      </dgm:prSet>
      <dgm:spPr/>
    </dgm:pt>
  </dgm:ptLst>
  <dgm:cxnLst>
    <dgm:cxn modelId="{689BDA9E-B3EF-4682-9A80-D380B9A67BD0}" srcId="{9458682E-BDDA-4203-ACA1-28CF98BBCD61}" destId="{7C54984F-70A4-4548-AD1A-2CC2E7607889}" srcOrd="0" destOrd="0" parTransId="{D01B7F58-4F75-45C6-9935-63AD29CA81E4}" sibTransId="{7C19467E-905D-4065-96B4-27D53313D7FA}"/>
    <dgm:cxn modelId="{B2B565C1-D654-4383-8C36-8E4E480C3CEE}" srcId="{9458682E-BDDA-4203-ACA1-28CF98BBCD61}" destId="{F249D4FA-16B6-4889-8889-FA53AD3C09E2}" srcOrd="1" destOrd="0" parTransId="{01CA2BE5-0D05-49F9-9333-89AFFB071541}" sibTransId="{D7B3C01B-22B7-4B56-ACA9-E31645DE00F9}"/>
    <dgm:cxn modelId="{C7998860-2ACE-4CE4-90F1-56BA48FBBE15}" srcId="{9458682E-BDDA-4203-ACA1-28CF98BBCD61}" destId="{BF412CD0-6BD7-4523-9C03-728F06E64CBE}" srcOrd="2" destOrd="0" parTransId="{16BD99E4-B400-4373-8CD1-A11728C29F54}" sibTransId="{5FE921C0-27A1-44B7-98A5-22E72FDD44E2}"/>
    <dgm:cxn modelId="{C4B4F94C-7770-44AD-8930-DAC8173972FF}" srcId="{9458682E-BDDA-4203-ACA1-28CF98BBCD61}" destId="{D1FB62A8-6571-47CC-93F8-7E539A3EEC26}" srcOrd="3" destOrd="0" parTransId="{1D823B3D-E34E-4B1F-9162-445C319ACC7C}" sibTransId="{7A5665CC-C5A2-4B17-9604-185751501C8B}"/>
    <dgm:cxn modelId="{FCF415D1-6B3A-422B-8176-3A230C6FA7A2}" srcId="{9458682E-BDDA-4203-ACA1-28CF98BBCD61}" destId="{C2A5B916-9A56-45DC-83D5-AACD252D3366}" srcOrd="4" destOrd="0" parTransId="{1CD47502-E316-4192-98F5-72DFED298610}" sibTransId="{B08243B8-E561-42E4-A759-B052620E9664}"/>
    <dgm:cxn modelId="{A3F8F428-CFD2-45A8-9A61-FC46CC6A4814}" type="presOf" srcId="{9458682E-BDDA-4203-ACA1-28CF98BBCD61}" destId="{51B0FBD2-6052-49C4-93FE-CECA1B2C8126}" srcOrd="0" destOrd="0" presId="urn:microsoft.com/office/officeart/2005/8/layout/vList2"/>
    <dgm:cxn modelId="{D55AD3F5-18FE-4D23-A615-6EAAE10D4172}" type="presParOf" srcId="{51B0FBD2-6052-49C4-93FE-CECA1B2C8126}" destId="{C582B0B9-D989-4D6D-96B3-BB4C056D4165}" srcOrd="0" destOrd="0" presId="urn:microsoft.com/office/officeart/2005/8/layout/vList2"/>
    <dgm:cxn modelId="{3FA928B2-5E40-4F1C-AC5C-52050A20F86D}" type="presOf" srcId="{7C54984F-70A4-4548-AD1A-2CC2E7607889}" destId="{C582B0B9-D989-4D6D-96B3-BB4C056D4165}" srcOrd="0" destOrd="0" presId="urn:microsoft.com/office/officeart/2005/8/layout/vList2"/>
    <dgm:cxn modelId="{058005B7-072A-4A3D-BA0C-1660B003C363}" type="presParOf" srcId="{51B0FBD2-6052-49C4-93FE-CECA1B2C8126}" destId="{F8BB9E8D-442A-45B4-8411-669DC32FCC41}" srcOrd="1" destOrd="0" presId="urn:microsoft.com/office/officeart/2005/8/layout/vList2"/>
    <dgm:cxn modelId="{F6F599F4-236C-4D51-B32A-7F44C63D5902}" type="presParOf" srcId="{51B0FBD2-6052-49C4-93FE-CECA1B2C8126}" destId="{2B83F4E6-78C2-46E5-9F32-F8B23EF03526}" srcOrd="2" destOrd="0" presId="urn:microsoft.com/office/officeart/2005/8/layout/vList2"/>
    <dgm:cxn modelId="{81EE82DD-ED5C-482D-A3BE-3D4948FBB187}" type="presOf" srcId="{F249D4FA-16B6-4889-8889-FA53AD3C09E2}" destId="{2B83F4E6-78C2-46E5-9F32-F8B23EF03526}" srcOrd="0" destOrd="0" presId="urn:microsoft.com/office/officeart/2005/8/layout/vList2"/>
    <dgm:cxn modelId="{85C92ECE-96E8-4451-AB37-1FA0F9E6FE85}" type="presParOf" srcId="{51B0FBD2-6052-49C4-93FE-CECA1B2C8126}" destId="{ED25071B-4237-4E74-9761-8E98F34F9D6D}" srcOrd="3" destOrd="0" presId="urn:microsoft.com/office/officeart/2005/8/layout/vList2"/>
    <dgm:cxn modelId="{A5B6CFED-EA1C-4B37-AC84-B7D2031AF5EB}" type="presParOf" srcId="{51B0FBD2-6052-49C4-93FE-CECA1B2C8126}" destId="{9B3866A9-94FC-4476-A73E-8F9F71F5DBEC}" srcOrd="4" destOrd="0" presId="urn:microsoft.com/office/officeart/2005/8/layout/vList2"/>
    <dgm:cxn modelId="{1D07F6BA-7608-4E5A-8962-F1F9D2CEB964}" type="presOf" srcId="{BF412CD0-6BD7-4523-9C03-728F06E64CBE}" destId="{9B3866A9-94FC-4476-A73E-8F9F71F5DBEC}" srcOrd="0" destOrd="0" presId="urn:microsoft.com/office/officeart/2005/8/layout/vList2"/>
    <dgm:cxn modelId="{0344F1E9-BE3D-41A7-887D-02FF460A4ABA}" type="presParOf" srcId="{51B0FBD2-6052-49C4-93FE-CECA1B2C8126}" destId="{DC45F77A-F16F-4E08-83BB-5BF77F7A835A}" srcOrd="5" destOrd="0" presId="urn:microsoft.com/office/officeart/2005/8/layout/vList2"/>
    <dgm:cxn modelId="{9450BD5A-B376-488C-AFA9-4885E17C7B7D}" type="presParOf" srcId="{51B0FBD2-6052-49C4-93FE-CECA1B2C8126}" destId="{8D9D5606-61BA-4020-B7AA-C09834A8FF2E}" srcOrd="6" destOrd="0" presId="urn:microsoft.com/office/officeart/2005/8/layout/vList2"/>
    <dgm:cxn modelId="{2A455386-878A-429D-9305-6790806A77C4}" type="presOf" srcId="{D1FB62A8-6571-47CC-93F8-7E539A3EEC26}" destId="{8D9D5606-61BA-4020-B7AA-C09834A8FF2E}" srcOrd="0" destOrd="0" presId="urn:microsoft.com/office/officeart/2005/8/layout/vList2"/>
    <dgm:cxn modelId="{582C8525-66CC-4FD4-B3EC-72968015C941}" type="presParOf" srcId="{51B0FBD2-6052-49C4-93FE-CECA1B2C8126}" destId="{0D8BC39E-1F81-43ED-847E-C115B61E38DB}" srcOrd="7" destOrd="0" presId="urn:microsoft.com/office/officeart/2005/8/layout/vList2"/>
    <dgm:cxn modelId="{7A1603F9-0D76-44B8-956C-F30DD915F014}" type="presParOf" srcId="{51B0FBD2-6052-49C4-93FE-CECA1B2C8126}" destId="{5BC55652-776B-4CB4-9838-424252AC926A}" srcOrd="8" destOrd="0" presId="urn:microsoft.com/office/officeart/2005/8/layout/vList2"/>
    <dgm:cxn modelId="{0597D3BB-7ACA-4276-A926-25F153614DEE}" type="presOf" srcId="{C2A5B916-9A56-45DC-83D5-AACD252D3366}" destId="{5BC55652-776B-4CB4-9838-424252AC926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973512" cy="4524315"/>
        <a:chOff x="0" y="0"/>
        <a:chExt cx="3973512" cy="4524315"/>
      </a:xfrm>
    </dsp:grpSpPr>
    <dsp:sp modelId="{C582B0B9-D989-4D6D-96B3-BB4C056D4165}">
      <dsp:nvSpPr>
        <dsp:cNvPr id="3" name="圆角矩形 2"/>
        <dsp:cNvSpPr/>
      </dsp:nvSpPr>
      <dsp:spPr bwMode="white">
        <a:xfrm>
          <a:off x="0" y="321150"/>
          <a:ext cx="3973512" cy="737235"/>
        </a:xfrm>
        <a:prstGeom prst="roundRect">
          <a:avLst/>
        </a:prstGeom>
        <a:solidFill>
          <a:schemeClr val="bg2"/>
        </a:solidFill>
        <a:effectLst>
          <a:glow rad="63500">
            <a:schemeClr val="accent1">
              <a:satMod val="175000"/>
              <a:alpha val="40000"/>
            </a:schemeClr>
          </a:glow>
        </a:effectLst>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获取需要处理的文本数据，对整个文本进行切分</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0" y="321150"/>
        <a:ext cx="3973512" cy="737235"/>
      </dsp:txXfrm>
    </dsp:sp>
    <dsp:sp modelId="{2B83F4E6-78C2-46E5-9F32-F8B23EF03526}">
      <dsp:nvSpPr>
        <dsp:cNvPr id="4" name="圆角矩形 3"/>
        <dsp:cNvSpPr/>
      </dsp:nvSpPr>
      <dsp:spPr bwMode="white">
        <a:xfrm>
          <a:off x="0" y="1107345"/>
          <a:ext cx="3973512" cy="737235"/>
        </a:xfrm>
        <a:prstGeom prst="roundRect">
          <a:avLst/>
        </a:prstGeom>
        <a:solidFill>
          <a:schemeClr val="bg2"/>
        </a:solidFill>
        <a:effectLst>
          <a:glow rad="101600">
            <a:schemeClr val="accent2">
              <a:satMod val="175000"/>
              <a:alpha val="40000"/>
            </a:schemeClr>
          </a:glow>
        </a:effectLst>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将分割后的各个文本块和用户提问转化为向量。</a:t>
          </a:r>
          <a:endPar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0" y="1107345"/>
        <a:ext cx="3973512" cy="737235"/>
      </dsp:txXfrm>
    </dsp:sp>
    <dsp:sp modelId="{9B3866A9-94FC-4476-A73E-8F9F71F5DBEC}">
      <dsp:nvSpPr>
        <dsp:cNvPr id="5" name="圆角矩形 4"/>
        <dsp:cNvSpPr/>
      </dsp:nvSpPr>
      <dsp:spPr bwMode="white">
        <a:xfrm>
          <a:off x="0" y="1893540"/>
          <a:ext cx="3973512" cy="737235"/>
        </a:xfrm>
        <a:prstGeom prst="roundRect">
          <a:avLst/>
        </a:prstGeom>
        <a:solidFill>
          <a:schemeClr val="bg2"/>
        </a:solidFill>
        <a:effectLst>
          <a:glow rad="101600">
            <a:schemeClr val="accent2">
              <a:satMod val="175000"/>
              <a:alpha val="40000"/>
            </a:schemeClr>
          </a:glow>
        </a:effectLst>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进行相似度计算，在文本向量中匹配出与问题向量最相似的前 k 个文本。</a:t>
          </a:r>
          <a:endPar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0" y="1893540"/>
        <a:ext cx="3973512" cy="737235"/>
      </dsp:txXfrm>
    </dsp:sp>
    <dsp:sp modelId="{8D9D5606-61BA-4020-B7AA-C09834A8FF2E}">
      <dsp:nvSpPr>
        <dsp:cNvPr id="6" name="圆角矩形 5"/>
        <dsp:cNvSpPr/>
      </dsp:nvSpPr>
      <dsp:spPr bwMode="white">
        <a:xfrm>
          <a:off x="0" y="2679735"/>
          <a:ext cx="3973512" cy="737235"/>
        </a:xfrm>
        <a:prstGeom prst="roundRect">
          <a:avLst/>
        </a:prstGeom>
        <a:solidFill>
          <a:schemeClr val="bg2"/>
        </a:solidFill>
        <a:effectLst>
          <a:glow rad="101600">
            <a:schemeClr val="accent2">
              <a:satMod val="175000"/>
              <a:alpha val="40000"/>
            </a:schemeClr>
          </a:glow>
        </a:effectLst>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匹配出的文本作为上下文和问题一起添加到 prompt 模板中形成最终输入。</a:t>
          </a:r>
          <a:endPar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0" y="2679735"/>
        <a:ext cx="3973512" cy="737235"/>
      </dsp:txXfrm>
    </dsp:sp>
    <dsp:sp modelId="{5BC55652-776B-4CB4-9838-424252AC926A}">
      <dsp:nvSpPr>
        <dsp:cNvPr id="7" name="圆角矩形 6"/>
        <dsp:cNvSpPr/>
      </dsp:nvSpPr>
      <dsp:spPr bwMode="white">
        <a:xfrm>
          <a:off x="0" y="3465930"/>
          <a:ext cx="3973512" cy="737235"/>
        </a:xfrm>
        <a:prstGeom prst="roundRect">
          <a:avLst/>
        </a:prstGeom>
        <a:solidFill>
          <a:schemeClr val="bg2"/>
        </a:solidFill>
        <a:effectLst>
          <a:glow rad="101600">
            <a:schemeClr val="accent2">
              <a:satMod val="175000"/>
              <a:alpha val="40000"/>
            </a:schemeClr>
          </a:glow>
        </a:effectLst>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将输入提交给大语言模型形成流畅回答</a:t>
          </a:r>
          <a:endPar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0" y="3465930"/>
        <a:ext cx="3973512" cy="7372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4315E-AA88-4C4F-BC7F-691CB14FAF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D1EEC-C44F-4BFC-84C2-8741EE48D1A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showMasterSp="0">
  <p:cSld name="4_空白">
    <p:spTree>
      <p:nvGrpSpPr>
        <p:cNvPr id="1" name=""/>
        <p:cNvGrpSpPr/>
        <p:nvPr/>
      </p:nvGrpSpPr>
      <p:grpSpPr>
        <a:xfrm>
          <a:off x="0" y="0"/>
          <a:ext cx="0" cy="0"/>
          <a:chOff x="0" y="0"/>
          <a:chExt cx="0" cy="0"/>
        </a:xfrm>
      </p:grpSpPr>
      <p:sp>
        <p:nvSpPr>
          <p:cNvPr id="2" name="文本框 1"/>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3" name="矩形 2"/>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5" name="矩形 4" hidden="1"/>
          <p:cNvSpPr/>
          <p:nvPr userDrawn="1"/>
        </p:nvSpPr>
        <p:spPr>
          <a:xfrm>
            <a:off x="0" y="0"/>
            <a:ext cx="12192000" cy="6858000"/>
          </a:xfrm>
          <a:prstGeom prst="rect">
            <a:avLst/>
          </a:prstGeom>
          <a:gradFill>
            <a:gsLst>
              <a:gs pos="0">
                <a:schemeClr val="accent1">
                  <a:alpha val="30000"/>
                </a:schemeClr>
              </a:gs>
              <a:gs pos="100000">
                <a:schemeClr val="accent1">
                  <a:alpha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占位符 5"/>
          <p:cNvPicPr>
            <a:picLocks noChangeAspect="1"/>
          </p:cNvPicPr>
          <p:nvPr userDrawn="1"/>
        </p:nvPicPr>
        <p:blipFill rotWithShape="1">
          <a:blip r:embed="rId2">
            <a:extLst>
              <a:ext uri="{28A0092B-C50C-407E-A947-70E740481C1C}">
                <a14:useLocalDpi xmlns:a14="http://schemas.microsoft.com/office/drawing/2010/main" val="0"/>
              </a:ext>
            </a:extLst>
          </a:blip>
          <a:srcRect t="17234" r="7944" b="9290"/>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文本框 1"/>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3" name="矩形 2"/>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8" name="图片占位符 6"/>
          <p:cNvSpPr>
            <a:spLocks noGrp="1"/>
          </p:cNvSpPr>
          <p:nvPr>
            <p:ph type="pic" sz="quarter" idx="10"/>
          </p:nvPr>
        </p:nvSpPr>
        <p:spPr>
          <a:xfrm>
            <a:off x="6892616" y="1550437"/>
            <a:ext cx="4565278" cy="4114800"/>
          </a:xfrm>
          <a:custGeom>
            <a:avLst/>
            <a:gdLst>
              <a:gd name="connsiteX0" fmla="*/ 2528841 w 6734909"/>
              <a:gd name="connsiteY0" fmla="*/ 0 h 6070342"/>
              <a:gd name="connsiteX1" fmla="*/ 6734909 w 6734909"/>
              <a:gd name="connsiteY1" fmla="*/ 0 h 6070342"/>
              <a:gd name="connsiteX2" fmla="*/ 6734909 w 6734909"/>
              <a:gd name="connsiteY2" fmla="*/ 6070342 h 6070342"/>
              <a:gd name="connsiteX3" fmla="*/ 2495286 w 6734909"/>
              <a:gd name="connsiteY3" fmla="*/ 6070342 h 6070342"/>
              <a:gd name="connsiteX4" fmla="*/ 1983904 w 6734909"/>
              <a:gd name="connsiteY4" fmla="*/ 5840228 h 6070342"/>
              <a:gd name="connsiteX5" fmla="*/ 1582154 w 6734909"/>
              <a:gd name="connsiteY5" fmla="*/ 5659447 h 6070342"/>
              <a:gd name="connsiteX6" fmla="*/ 0 w 6734909"/>
              <a:gd name="connsiteY6" fmla="*/ 3036830 h 6070342"/>
              <a:gd name="connsiteX7" fmla="*/ 1526107 w 6734909"/>
              <a:gd name="connsiteY7" fmla="*/ 474196 h 6070342"/>
              <a:gd name="connsiteX8" fmla="*/ 1983904 w 6734909"/>
              <a:gd name="connsiteY8" fmla="*/ 257702 h 607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34909" h="6070342">
                <a:moveTo>
                  <a:pt x="2528841" y="0"/>
                </a:moveTo>
                <a:lnTo>
                  <a:pt x="6734909" y="0"/>
                </a:lnTo>
                <a:lnTo>
                  <a:pt x="6734909" y="6070342"/>
                </a:lnTo>
                <a:lnTo>
                  <a:pt x="2495286" y="6070342"/>
                </a:lnTo>
                <a:lnTo>
                  <a:pt x="1983904" y="5840228"/>
                </a:lnTo>
                <a:lnTo>
                  <a:pt x="1582154" y="5659447"/>
                </a:lnTo>
                <a:lnTo>
                  <a:pt x="0" y="3036830"/>
                </a:lnTo>
                <a:lnTo>
                  <a:pt x="1526107" y="474196"/>
                </a:lnTo>
                <a:lnTo>
                  <a:pt x="1983904" y="257702"/>
                </a:lnTo>
                <a:close/>
              </a:path>
            </a:pathLst>
          </a:custGeom>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文本框 1"/>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矩形 2"/>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文本框 2"/>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矩形 6"/>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文本框 2"/>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矩形 5"/>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4" name="文本框 3"/>
          <p:cNvSpPr txBox="1"/>
          <p:nvPr userDrawn="1"/>
        </p:nvSpPr>
        <p:spPr>
          <a:xfrm>
            <a:off x="1591321" y="3733800"/>
            <a:ext cx="3056879" cy="461665"/>
          </a:xfrm>
          <a:prstGeom prst="rect">
            <a:avLst/>
          </a:prstGeom>
          <a:noFill/>
        </p:spPr>
        <p:txBody>
          <a:bodyPr wrap="square" rtlCol="0">
            <a:spAutoFit/>
          </a:bodyPr>
          <a:lstStyle/>
          <a:p>
            <a:pPr fontAlgn="base"/>
            <a:r>
              <a:rPr lang="zh-CN" altLang="en-US"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rPr>
              <a:t> 千图</a:t>
            </a:r>
            <a:r>
              <a:rPr lang="en-US" altLang="zh-CN"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rPr>
              <a:t>: Blu e Drago </a:t>
            </a:r>
            <a:r>
              <a:rPr lang="en-US" altLang="zh-CN" sz="800" b="0" i="0" u="none" strike="noStrike" kern="1200" dirty="0" err="1">
                <a:solidFill>
                  <a:srgbClr val="E6E6E6">
                    <a:alpha val="0"/>
                  </a:srgbClr>
                </a:solidFill>
                <a:effectLst/>
                <a:latin typeface="思源黑体 CN Regular" panose="020B0500000000000000" pitchFamily="34" charset="-122"/>
                <a:ea typeface="思源黑体 CN Regular" panose="020B0500000000000000" pitchFamily="34" charset="-122"/>
                <a:cs typeface="+mn-cs"/>
              </a:rPr>
              <a:t>nfly</a:t>
            </a:r>
            <a:endParaRPr lang="en-US" altLang="zh-CN"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endParaRPr>
          </a:p>
          <a:p>
            <a:br>
              <a:rPr lang="en-US" altLang="zh-CN" sz="800" dirty="0">
                <a:solidFill>
                  <a:srgbClr val="E6E6E6">
                    <a:alpha val="0"/>
                  </a:srgbClr>
                </a:solidFill>
                <a:latin typeface="思源黑体 CN Regular" panose="020B0500000000000000" pitchFamily="34" charset="-122"/>
                <a:ea typeface="思源黑体 CN Regular" panose="020B0500000000000000" pitchFamily="34" charset="-122"/>
              </a:rPr>
            </a:br>
            <a:r>
              <a:rPr lang="en-US" altLang="zh-CN" sz="800" dirty="0">
                <a:solidFill>
                  <a:srgbClr val="E6E6E6">
                    <a:alpha val="0"/>
                  </a:srgbClr>
                </a:solidFill>
                <a:latin typeface="思源黑体 CN Regular" panose="020B0500000000000000" pitchFamily="34" charset="-122"/>
                <a:ea typeface="思源黑体 CN Regular" panose="020B0500000000000000" pitchFamily="34" charset="-122"/>
              </a:rPr>
              <a:t>DESIGN</a:t>
            </a:r>
            <a:endParaRPr lang="zh-CN" altLang="en-US" sz="800" dirty="0">
              <a:solidFill>
                <a:srgbClr val="E6E6E6">
                  <a:alpha val="0"/>
                </a:srgbClr>
              </a:solidFill>
              <a:latin typeface="思源黑体 CN Regular" panose="020B0500000000000000" pitchFamily="34" charset="-122"/>
              <a:ea typeface="思源黑体 CN Regular" panose="020B0500000000000000" pitchFamily="34" charset="-122"/>
            </a:endParaRPr>
          </a:p>
        </p:txBody>
      </p:sp>
      <p:sp>
        <p:nvSpPr>
          <p:cNvPr id="3" name="8435759"/>
          <p:cNvSpPr>
            <a:spLocks noGrp="1"/>
          </p:cNvSpPr>
          <p:nvPr>
            <p:ph type="pic" sz="quarter" idx="10"/>
          </p:nvPr>
        </p:nvSpPr>
        <p:spPr>
          <a:xfrm>
            <a:off x="0" y="0"/>
            <a:ext cx="12192000" cy="6858000"/>
          </a:xfrm>
          <a:prstGeom prst="rect">
            <a:avLst/>
          </a:prstGeom>
        </p:spPr>
        <p:txBody>
          <a:bodyPr/>
          <a:lstStyle>
            <a:lvl1pPr>
              <a:defRPr>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5" name="文本框 4"/>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文本框 6"/>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8" name="矩形 7"/>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文本框 2"/>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矩形 4"/>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pic>
        <p:nvPicPr>
          <p:cNvPr id="11" name="图片占位符 12"/>
          <p:cNvPicPr>
            <a:picLocks noChangeAspect="1"/>
          </p:cNvPicPr>
          <p:nvPr userDrawn="1"/>
        </p:nvPicPr>
        <p:blipFill>
          <a:blip r:embed="rId2">
            <a:extLst>
              <a:ext uri="{28A0092B-C50C-407E-A947-70E740481C1C}">
                <a14:useLocalDpi xmlns:a14="http://schemas.microsoft.com/office/drawing/2010/main" val="0"/>
              </a:ext>
            </a:extLst>
          </a:blip>
          <a:srcRect t="18645" b="18645"/>
          <a:stretch>
            <a:fillRect/>
          </a:stretch>
        </p:blipFill>
        <p:spPr>
          <a:xfrm>
            <a:off x="0" y="0"/>
            <a:ext cx="12192000" cy="6858000"/>
          </a:xfrm>
          <a:prstGeom prst="rect">
            <a:avLst/>
          </a:prstGeom>
        </p:spPr>
      </p:pic>
      <p:sp>
        <p:nvSpPr>
          <p:cNvPr id="3" name="Template from Qian t u 8 4 3 5 7 5 9"/>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4" name="Template from Qian t u 8 4 3 5 7 5 9"/>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5" name="文本框 4"/>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6" name="文本框 5"/>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7" name="矩形 6"/>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8" name="矩形 7"/>
          <p:cNvSpPr/>
          <p:nvPr userDrawn="1"/>
        </p:nvSpPr>
        <p:spPr>
          <a:xfrm>
            <a:off x="0" y="0"/>
            <a:ext cx="12192000" cy="40597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61536760"/>
          <p:cNvSpPr/>
          <p:nvPr userDrawn="1"/>
        </p:nvSpPr>
        <p:spPr>
          <a:xfrm>
            <a:off x="2324100" y="3601895"/>
            <a:ext cx="5177846" cy="2215991"/>
          </a:xfrm>
          <a:prstGeom prst="rect">
            <a:avLst/>
          </a:prstGeom>
          <a:noFill/>
        </p:spPr>
        <p:txBody>
          <a:bodyPr wrap="square">
            <a:spAutoFit/>
          </a:bodyPr>
          <a:lstStyle/>
          <a:p>
            <a:pPr algn="dist" defTabSz="914400">
              <a:spcBef>
                <a:spcPct val="0"/>
              </a:spcBef>
            </a:pPr>
            <a:r>
              <a:rPr lang="en-US" altLang="zh-CN" sz="13800" b="1" spc="-300" dirty="0">
                <a:ln>
                  <a:gradFill flip="none" rotWithShape="1">
                    <a:gsLst>
                      <a:gs pos="0">
                        <a:schemeClr val="accent1">
                          <a:lumMod val="67000"/>
                        </a:schemeClr>
                      </a:gs>
                      <a:gs pos="87000">
                        <a:schemeClr val="accent1">
                          <a:lumMod val="60000"/>
                          <a:lumOff val="40000"/>
                          <a:alpha val="73000"/>
                        </a:schemeClr>
                      </a:gs>
                    </a:gsLst>
                    <a:lin ang="21594000" scaled="0"/>
                    <a:tileRect/>
                  </a:gradFill>
                </a:ln>
                <a:blipFill dpi="0" rotWithShape="1">
                  <a:blip r:embed="rId3">
                    <a:alphaModFix amt="82000"/>
                  </a:blip>
                  <a:srcRect/>
                  <a:stretch>
                    <a:fillRect l="-9505" t="-18266" r="-5076" b="-55174"/>
                  </a:stretch>
                </a:blipFill>
                <a:effectLst/>
                <a:latin typeface="字魂95号-手刻宋" panose="00000500000000000000" pitchFamily="2" charset="-122"/>
                <a:ea typeface="字魂95号-手刻宋" panose="00000500000000000000" pitchFamily="2" charset="-122"/>
                <a:cs typeface="+mj-cs"/>
              </a:rPr>
              <a:t>PART</a:t>
            </a:r>
            <a:endParaRPr lang="zh-CN" altLang="en-US" sz="13800" b="1" spc="-300" dirty="0">
              <a:ln>
                <a:gradFill flip="none" rotWithShape="1">
                  <a:gsLst>
                    <a:gs pos="0">
                      <a:schemeClr val="accent1">
                        <a:lumMod val="67000"/>
                      </a:schemeClr>
                    </a:gs>
                    <a:gs pos="87000">
                      <a:schemeClr val="accent1">
                        <a:lumMod val="60000"/>
                        <a:lumOff val="40000"/>
                        <a:alpha val="73000"/>
                      </a:schemeClr>
                    </a:gs>
                  </a:gsLst>
                  <a:lin ang="21594000" scaled="0"/>
                  <a:tileRect/>
                </a:gradFill>
              </a:ln>
              <a:blipFill dpi="0" rotWithShape="1">
                <a:blip r:embed="rId3">
                  <a:alphaModFix amt="82000"/>
                </a:blip>
                <a:srcRect/>
                <a:stretch>
                  <a:fillRect l="-9505" t="-18266" r="-5076" b="-55174"/>
                </a:stretch>
              </a:blipFill>
              <a:effectLst/>
              <a:latin typeface="字魂95号-手刻宋" panose="00000500000000000000" pitchFamily="2" charset="-122"/>
              <a:ea typeface="字魂95号-手刻宋" panose="00000500000000000000" pitchFamily="2" charset="-122"/>
              <a:cs typeface="+mj-cs"/>
            </a:endParaRPr>
          </a:p>
        </p:txBody>
      </p:sp>
      <p:cxnSp>
        <p:nvCxnSpPr>
          <p:cNvPr id="10" name="直接连接符 9"/>
          <p:cNvCxnSpPr/>
          <p:nvPr userDrawn="1"/>
        </p:nvCxnSpPr>
        <p:spPr>
          <a:xfrm flipV="1">
            <a:off x="7501946" y="1"/>
            <a:ext cx="4690054" cy="4777772"/>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showMasterSp="0">
  <p:cSld name="1_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E6E6E6"/>
              </a:solidFill>
            </a:endParaRPr>
          </a:p>
        </p:txBody>
      </p:sp>
      <p:sp>
        <p:nvSpPr>
          <p:cNvPr id="3" name="文本框 2"/>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4" name="文本框 3"/>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5" name="文本框 4"/>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6" name="矩形 5"/>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8435759"/>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文本框 4"/>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6" name="文本框 5"/>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7" name="文本框 6"/>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8" name="矩形 7"/>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8435759"/>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文本框 4"/>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6" name="文本框 5"/>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7" name="文本框 6"/>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8" name="矩形 7"/>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endParaRPr>
          </a:p>
        </p:txBody>
      </p:sp>
      <p:sp>
        <p:nvSpPr>
          <p:cNvPr id="3" name="文本框 2"/>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endParaRPr>
          </a:p>
        </p:txBody>
      </p:sp>
      <p:sp>
        <p:nvSpPr>
          <p:cNvPr id="4" name="文本框 3"/>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endParaRPr>
          </a:p>
        </p:txBody>
      </p:sp>
      <p:sp>
        <p:nvSpPr>
          <p:cNvPr id="5" name="矩形 4"/>
          <p:cNvSpPr/>
          <p:nvPr userDrawn="1"/>
        </p:nvSpPr>
        <p:spPr>
          <a:xfrm>
            <a:off x="-15098004" y="6488668"/>
            <a:ext cx="1197764" cy="369332"/>
          </a:xfrm>
          <a:prstGeom prst="rect">
            <a:avLst/>
          </a:prstGeom>
        </p:spPr>
        <p:txBody>
          <a:bodyPr wrap="none">
            <a:spAutoFit/>
          </a:bodyPr>
          <a:lstStyle/>
          <a:p>
            <a:r>
              <a:rPr lang="en-US" altLang="zh-CN" dirty="0">
                <a:solidFill>
                  <a:srgbClr val="CCD1D4"/>
                </a:solidFill>
              </a:rPr>
              <a:t>61536760</a:t>
            </a:r>
            <a:endParaRPr lang="zh-CN" altLang="en-US" dirty="0">
              <a:solidFill>
                <a:srgbClr val="CCD1D4"/>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790950" y="1386952"/>
            <a:ext cx="2787515" cy="2787515"/>
          </a:xfrm>
          <a:custGeom>
            <a:avLst/>
            <a:gdLst>
              <a:gd name="connsiteX0" fmla="*/ 1828162 w 3229798"/>
              <a:gd name="connsiteY0" fmla="*/ 71 h 3229798"/>
              <a:gd name="connsiteX1" fmla="*/ 2552217 w 3229798"/>
              <a:gd name="connsiteY1" fmla="*/ 417629 h 3229798"/>
              <a:gd name="connsiteX2" fmla="*/ 3125377 w 3229798"/>
              <a:gd name="connsiteY2" fmla="*/ 1440318 h 3229798"/>
              <a:gd name="connsiteX3" fmla="*/ 2812170 w 3229798"/>
              <a:gd name="connsiteY3" fmla="*/ 2552217 h 3229798"/>
              <a:gd name="connsiteX4" fmla="*/ 1789481 w 3229798"/>
              <a:gd name="connsiteY4" fmla="*/ 3125377 h 3229798"/>
              <a:gd name="connsiteX5" fmla="*/ 677581 w 3229798"/>
              <a:gd name="connsiteY5" fmla="*/ 2812170 h 3229798"/>
              <a:gd name="connsiteX6" fmla="*/ 104422 w 3229798"/>
              <a:gd name="connsiteY6" fmla="*/ 1789481 h 3229798"/>
              <a:gd name="connsiteX7" fmla="*/ 417629 w 3229798"/>
              <a:gd name="connsiteY7" fmla="*/ 677581 h 3229798"/>
              <a:gd name="connsiteX8" fmla="*/ 1440318 w 3229798"/>
              <a:gd name="connsiteY8" fmla="*/ 104421 h 3229798"/>
              <a:gd name="connsiteX9" fmla="*/ 1828162 w 3229798"/>
              <a:gd name="connsiteY9" fmla="*/ 71 h 322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9798" h="3229798">
                <a:moveTo>
                  <a:pt x="1828162" y="71"/>
                </a:moveTo>
                <a:cubicBezTo>
                  <a:pt x="2117907" y="-3752"/>
                  <a:pt x="2400587" y="147075"/>
                  <a:pt x="2552217" y="417629"/>
                </a:cubicBezTo>
                <a:lnTo>
                  <a:pt x="3125377" y="1440318"/>
                </a:lnTo>
                <a:cubicBezTo>
                  <a:pt x="3345930" y="1833850"/>
                  <a:pt x="3205702" y="2331664"/>
                  <a:pt x="2812170" y="2552217"/>
                </a:cubicBezTo>
                <a:lnTo>
                  <a:pt x="1789481" y="3125377"/>
                </a:lnTo>
                <a:cubicBezTo>
                  <a:pt x="1395949" y="3345929"/>
                  <a:pt x="898134" y="3205702"/>
                  <a:pt x="677581" y="2812170"/>
                </a:cubicBezTo>
                <a:lnTo>
                  <a:pt x="104422" y="1789481"/>
                </a:lnTo>
                <a:cubicBezTo>
                  <a:pt x="-116131" y="1395949"/>
                  <a:pt x="24097" y="898134"/>
                  <a:pt x="417629" y="677581"/>
                </a:cubicBezTo>
                <a:lnTo>
                  <a:pt x="1440318" y="104421"/>
                </a:lnTo>
                <a:cubicBezTo>
                  <a:pt x="1563297" y="35499"/>
                  <a:pt x="1696459" y="1809"/>
                  <a:pt x="1828162" y="71"/>
                </a:cubicBezTo>
                <a:close/>
              </a:path>
            </a:pathLst>
          </a:custGeom>
        </p:spPr>
        <p:txBody>
          <a:bodyPr wrap="square">
            <a:noAutofit/>
          </a:bodyPr>
          <a:lstStyle>
            <a:lvl1pPr>
              <a:defRPr sz="1800"/>
            </a:lvl1pPr>
          </a:lstStyle>
          <a:p>
            <a:endParaRPr lang="en-US"/>
          </a:p>
        </p:txBody>
      </p:sp>
      <p:sp>
        <p:nvSpPr>
          <p:cNvPr id="14" name="Picture Placeholder 13"/>
          <p:cNvSpPr>
            <a:spLocks noGrp="1"/>
          </p:cNvSpPr>
          <p:nvPr>
            <p:ph type="pic" sz="quarter" idx="11"/>
          </p:nvPr>
        </p:nvSpPr>
        <p:spPr>
          <a:xfrm>
            <a:off x="5301908" y="3585878"/>
            <a:ext cx="2197205" cy="2197205"/>
          </a:xfrm>
          <a:custGeom>
            <a:avLst/>
            <a:gdLst>
              <a:gd name="connsiteX0" fmla="*/ 1216784 w 2197205"/>
              <a:gd name="connsiteY0" fmla="*/ 1058 h 2197205"/>
              <a:gd name="connsiteX1" fmla="*/ 1297259 w 2197205"/>
              <a:gd name="connsiteY1" fmla="*/ 1930 h 2197205"/>
              <a:gd name="connsiteX2" fmla="*/ 1736253 w 2197205"/>
              <a:gd name="connsiteY2" fmla="*/ 284110 h 2197205"/>
              <a:gd name="connsiteX3" fmla="*/ 2126169 w 2197205"/>
              <a:gd name="connsiteY3" fmla="*/ 979837 h 2197205"/>
              <a:gd name="connsiteX4" fmla="*/ 1913096 w 2197205"/>
              <a:gd name="connsiteY4" fmla="*/ 1736253 h 2197205"/>
              <a:gd name="connsiteX5" fmla="*/ 1217370 w 2197205"/>
              <a:gd name="connsiteY5" fmla="*/ 2126169 h 2197205"/>
              <a:gd name="connsiteX6" fmla="*/ 460954 w 2197205"/>
              <a:gd name="connsiteY6" fmla="*/ 1913096 h 2197205"/>
              <a:gd name="connsiteX7" fmla="*/ 71038 w 2197205"/>
              <a:gd name="connsiteY7" fmla="*/ 1217370 h 2197205"/>
              <a:gd name="connsiteX8" fmla="*/ 284110 w 2197205"/>
              <a:gd name="connsiteY8" fmla="*/ 460954 h 2197205"/>
              <a:gd name="connsiteX9" fmla="*/ 979837 w 2197205"/>
              <a:gd name="connsiteY9" fmla="*/ 71038 h 2197205"/>
              <a:gd name="connsiteX10" fmla="*/ 1216784 w 2197205"/>
              <a:gd name="connsiteY10" fmla="*/ 1058 h 21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7205" h="2197205">
                <a:moveTo>
                  <a:pt x="1216784" y="1058"/>
                </a:moveTo>
                <a:cubicBezTo>
                  <a:pt x="1243698" y="-608"/>
                  <a:pt x="1270595" y="-297"/>
                  <a:pt x="1297259" y="1930"/>
                </a:cubicBezTo>
                <a:cubicBezTo>
                  <a:pt x="1475023" y="16777"/>
                  <a:pt x="1642477" y="116787"/>
                  <a:pt x="1736253" y="284110"/>
                </a:cubicBezTo>
                <a:lnTo>
                  <a:pt x="2126169" y="979837"/>
                </a:lnTo>
                <a:cubicBezTo>
                  <a:pt x="2276209" y="1247554"/>
                  <a:pt x="2180813" y="1586212"/>
                  <a:pt x="1913096" y="1736253"/>
                </a:cubicBezTo>
                <a:lnTo>
                  <a:pt x="1217370" y="2126169"/>
                </a:lnTo>
                <a:cubicBezTo>
                  <a:pt x="949653" y="2276209"/>
                  <a:pt x="610994" y="2180813"/>
                  <a:pt x="460954" y="1913096"/>
                </a:cubicBezTo>
                <a:lnTo>
                  <a:pt x="71038" y="1217370"/>
                </a:lnTo>
                <a:cubicBezTo>
                  <a:pt x="-79003" y="949653"/>
                  <a:pt x="16393" y="610994"/>
                  <a:pt x="284110" y="460954"/>
                </a:cubicBezTo>
                <a:lnTo>
                  <a:pt x="979837" y="71038"/>
                </a:lnTo>
                <a:cubicBezTo>
                  <a:pt x="1055133" y="28839"/>
                  <a:pt x="1136040" y="6055"/>
                  <a:pt x="1216784" y="1058"/>
                </a:cubicBezTo>
                <a:close/>
              </a:path>
            </a:pathLst>
          </a:custGeom>
        </p:spPr>
        <p:txBody>
          <a:bodyPr wrap="square">
            <a:noAutofit/>
          </a:bodyPr>
          <a:lstStyle>
            <a:lvl1pPr>
              <a:defRPr sz="1800"/>
            </a:lvl1pPr>
          </a:lstStyle>
          <a:p>
            <a:endParaRPr lang="en-US"/>
          </a:p>
        </p:txBody>
      </p:sp>
      <p:sp>
        <p:nvSpPr>
          <p:cNvPr id="17" name="Picture Placeholder 16"/>
          <p:cNvSpPr>
            <a:spLocks noGrp="1"/>
          </p:cNvSpPr>
          <p:nvPr>
            <p:ph type="pic" sz="quarter" idx="12"/>
          </p:nvPr>
        </p:nvSpPr>
        <p:spPr>
          <a:xfrm>
            <a:off x="3480502" y="4434020"/>
            <a:ext cx="1925688" cy="1925688"/>
          </a:xfrm>
          <a:custGeom>
            <a:avLst/>
            <a:gdLst>
              <a:gd name="connsiteX0" fmla="*/ 961532 w 1736286"/>
              <a:gd name="connsiteY0" fmla="*/ 836 h 1736286"/>
              <a:gd name="connsiteX1" fmla="*/ 1025126 w 1736286"/>
              <a:gd name="connsiteY1" fmla="*/ 1526 h 1736286"/>
              <a:gd name="connsiteX2" fmla="*/ 1372030 w 1736286"/>
              <a:gd name="connsiteY2" fmla="*/ 224512 h 1736286"/>
              <a:gd name="connsiteX3" fmla="*/ 1680151 w 1736286"/>
              <a:gd name="connsiteY3" fmla="*/ 774291 h 1736286"/>
              <a:gd name="connsiteX4" fmla="*/ 1511776 w 1736286"/>
              <a:gd name="connsiteY4" fmla="*/ 1372030 h 1736286"/>
              <a:gd name="connsiteX5" fmla="*/ 961996 w 1736286"/>
              <a:gd name="connsiteY5" fmla="*/ 1680151 h 1736286"/>
              <a:gd name="connsiteX6" fmla="*/ 364257 w 1736286"/>
              <a:gd name="connsiteY6" fmla="*/ 1511776 h 1736286"/>
              <a:gd name="connsiteX7" fmla="*/ 56136 w 1736286"/>
              <a:gd name="connsiteY7" fmla="*/ 961996 h 1736286"/>
              <a:gd name="connsiteX8" fmla="*/ 224511 w 1736286"/>
              <a:gd name="connsiteY8" fmla="*/ 364257 h 1736286"/>
              <a:gd name="connsiteX9" fmla="*/ 774291 w 1736286"/>
              <a:gd name="connsiteY9" fmla="*/ 56136 h 1736286"/>
              <a:gd name="connsiteX10" fmla="*/ 961532 w 1736286"/>
              <a:gd name="connsiteY10" fmla="*/ 836 h 17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6286" h="1736286">
                <a:moveTo>
                  <a:pt x="961532" y="836"/>
                </a:moveTo>
                <a:cubicBezTo>
                  <a:pt x="982801" y="-480"/>
                  <a:pt x="1004055" y="-234"/>
                  <a:pt x="1025126" y="1526"/>
                </a:cubicBezTo>
                <a:cubicBezTo>
                  <a:pt x="1165600" y="13258"/>
                  <a:pt x="1297927" y="92289"/>
                  <a:pt x="1372030" y="224512"/>
                </a:cubicBezTo>
                <a:lnTo>
                  <a:pt x="1680151" y="774291"/>
                </a:lnTo>
                <a:cubicBezTo>
                  <a:pt x="1798717" y="985848"/>
                  <a:pt x="1723333" y="1253465"/>
                  <a:pt x="1511776" y="1372030"/>
                </a:cubicBezTo>
                <a:lnTo>
                  <a:pt x="961996" y="1680151"/>
                </a:lnTo>
                <a:cubicBezTo>
                  <a:pt x="750440" y="1798717"/>
                  <a:pt x="482823" y="1723333"/>
                  <a:pt x="364257" y="1511776"/>
                </a:cubicBezTo>
                <a:lnTo>
                  <a:pt x="56136" y="961996"/>
                </a:lnTo>
                <a:cubicBezTo>
                  <a:pt x="-62429" y="750440"/>
                  <a:pt x="12955" y="482823"/>
                  <a:pt x="224511" y="364257"/>
                </a:cubicBezTo>
                <a:lnTo>
                  <a:pt x="774291" y="56136"/>
                </a:lnTo>
                <a:cubicBezTo>
                  <a:pt x="833792" y="22790"/>
                  <a:pt x="897726" y="4785"/>
                  <a:pt x="961532" y="836"/>
                </a:cubicBezTo>
                <a:close/>
              </a:path>
            </a:pathLst>
          </a:custGeom>
        </p:spPr>
        <p:txBody>
          <a:bodyPr wrap="square">
            <a:noAutofit/>
          </a:bodyPr>
          <a:lstStyle>
            <a:lvl1pPr>
              <a:defRPr sz="18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172200" y="1790700"/>
            <a:ext cx="4747846" cy="5067300"/>
          </a:xfrm>
          <a:custGeom>
            <a:avLst/>
            <a:gdLst>
              <a:gd name="connsiteX0" fmla="*/ 0 w 4747846"/>
              <a:gd name="connsiteY0" fmla="*/ 0 h 6858000"/>
              <a:gd name="connsiteX1" fmla="*/ 4747846 w 4747846"/>
              <a:gd name="connsiteY1" fmla="*/ 0 h 6858000"/>
              <a:gd name="connsiteX2" fmla="*/ 4747846 w 4747846"/>
              <a:gd name="connsiteY2" fmla="*/ 6858000 h 6858000"/>
              <a:gd name="connsiteX3" fmla="*/ 0 w 47478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47846" h="6858000">
                <a:moveTo>
                  <a:pt x="0" y="0"/>
                </a:moveTo>
                <a:lnTo>
                  <a:pt x="4747846" y="0"/>
                </a:lnTo>
                <a:lnTo>
                  <a:pt x="4747846" y="6858000"/>
                </a:lnTo>
                <a:lnTo>
                  <a:pt x="0" y="6858000"/>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88731"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3" name="Picture Placeholder 12"/>
          <p:cNvSpPr>
            <a:spLocks noGrp="1"/>
          </p:cNvSpPr>
          <p:nvPr>
            <p:ph type="pic" sz="quarter" idx="11"/>
          </p:nvPr>
        </p:nvSpPr>
        <p:spPr>
          <a:xfrm>
            <a:off x="3601916"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4" name="Picture Placeholder 13"/>
          <p:cNvSpPr>
            <a:spLocks noGrp="1"/>
          </p:cNvSpPr>
          <p:nvPr>
            <p:ph type="pic" sz="quarter" idx="12"/>
          </p:nvPr>
        </p:nvSpPr>
        <p:spPr>
          <a:xfrm>
            <a:off x="6515101"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5" name="Picture Placeholder 14"/>
          <p:cNvSpPr>
            <a:spLocks noGrp="1"/>
          </p:cNvSpPr>
          <p:nvPr>
            <p:ph type="pic" sz="quarter" idx="13"/>
          </p:nvPr>
        </p:nvSpPr>
        <p:spPr>
          <a:xfrm>
            <a:off x="9428286"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grpId="0" nodeType="after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4" fill="hold" grpId="0" nodeType="afterEffect" nodePh="1">
                                  <p:stCondLst>
                                    <p:cond delay="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文本框 7"/>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9" name="文本框 8"/>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10" name="文本框 9"/>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11" name="矩形 10"/>
          <p:cNvSpPr/>
          <p:nvPr userDrawn="1"/>
        </p:nvSpPr>
        <p:spPr>
          <a:xfrm>
            <a:off x="-401932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12" name="矩形 11"/>
          <p:cNvSpPr/>
          <p:nvPr userDrawn="1"/>
        </p:nvSpPr>
        <p:spPr>
          <a:xfrm>
            <a:off x="-414124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13" name="文本框 12"/>
          <p:cNvSpPr txBox="1"/>
          <p:nvPr userDrawn="1"/>
        </p:nvSpPr>
        <p:spPr>
          <a:xfrm>
            <a:off x="48555921" y="-20510500"/>
            <a:ext cx="3056879" cy="461665"/>
          </a:xfrm>
          <a:prstGeom prst="rect">
            <a:avLst/>
          </a:prstGeom>
          <a:noFill/>
        </p:spPr>
        <p:txBody>
          <a:bodyPr wrap="square" rtlCol="0">
            <a:spAutoFit/>
          </a:bodyPr>
          <a:lstStyle/>
          <a:p>
            <a:pPr fontAlgn="base"/>
            <a:r>
              <a:rPr lang="zh-CN" altLang="en-US" sz="800" b="0" i="0" u="none" strike="noStrike" kern="1200" dirty="0">
                <a:solidFill>
                  <a:srgbClr val="E6E6E6"/>
                </a:solidFill>
                <a:effectLst/>
                <a:latin typeface="+mn-lt"/>
                <a:ea typeface="+mn-ea"/>
                <a:cs typeface="+mn-cs"/>
              </a:rPr>
              <a:t>千图</a:t>
            </a:r>
            <a:r>
              <a:rPr lang="en-US" altLang="zh-CN" sz="800" b="0" i="0" u="none" strike="noStrike" kern="1200" dirty="0">
                <a:solidFill>
                  <a:srgbClr val="E6E6E6"/>
                </a:solidFill>
                <a:effectLst/>
                <a:latin typeface="+mn-lt"/>
                <a:ea typeface="+mn-ea"/>
                <a:cs typeface="+mn-cs"/>
              </a:rPr>
              <a:t>:Blue Dragonfly</a:t>
            </a:r>
            <a:endParaRPr lang="en-US" altLang="zh-CN" sz="800" b="0" i="0" u="none" strike="noStrike" kern="1200" dirty="0">
              <a:solidFill>
                <a:srgbClr val="E6E6E6"/>
              </a:solidFill>
              <a:effectLst/>
              <a:latin typeface="+mn-lt"/>
              <a:ea typeface="+mn-ea"/>
              <a:cs typeface="+mn-cs"/>
            </a:endParaRPr>
          </a:p>
          <a:p>
            <a:br>
              <a:rPr lang="en-US" altLang="zh-CN" sz="800" dirty="0">
                <a:solidFill>
                  <a:srgbClr val="E6E6E6"/>
                </a:solidFill>
              </a:rPr>
            </a:br>
            <a:r>
              <a:rPr lang="en-US" altLang="zh-CN" sz="800" dirty="0">
                <a:solidFill>
                  <a:srgbClr val="E6E6E6"/>
                </a:solidFill>
              </a:rPr>
              <a:t>DESIGN</a:t>
            </a:r>
            <a:endParaRPr lang="zh-CN" altLang="en-US" sz="800" dirty="0">
              <a:solidFill>
                <a:srgbClr val="E6E6E6"/>
              </a:solidFill>
            </a:endParaRPr>
          </a:p>
        </p:txBody>
      </p:sp>
      <p:grpSp>
        <p:nvGrpSpPr>
          <p:cNvPr id="14" name="组合 13"/>
          <p:cNvGrpSpPr/>
          <p:nvPr userDrawn="1"/>
        </p:nvGrpSpPr>
        <p:grpSpPr>
          <a:xfrm>
            <a:off x="726680" y="376360"/>
            <a:ext cx="6555745" cy="736961"/>
            <a:chOff x="1679797" y="481007"/>
            <a:chExt cx="6555745" cy="736961"/>
          </a:xfrm>
        </p:grpSpPr>
        <p:sp>
          <p:nvSpPr>
            <p:cNvPr id="15" name="文本框 14"/>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Bold" panose="020B0800000000000000" pitchFamily="34" charset="-122"/>
                  <a:ea typeface="思源黑体 CN Bold" panose="020B0800000000000000" pitchFamily="34" charset="-122"/>
                  <a:cs typeface="+mn-ea"/>
                  <a:sym typeface="+mn-lt"/>
                </a:rPr>
                <a:t>添加标题文字</a:t>
              </a:r>
              <a:endParaRPr lang="zh-CN" altLang="en-US" sz="3200" b="1" dirty="0">
                <a:solidFill>
                  <a:schemeClr val="accent1"/>
                </a:solidFill>
                <a:latin typeface="思源黑体 CN Bold" panose="020B0800000000000000" pitchFamily="34" charset="-122"/>
                <a:ea typeface="思源黑体 CN Bold" panose="020B0800000000000000" pitchFamily="34" charset="-122"/>
                <a:cs typeface="+mn-ea"/>
                <a:sym typeface="+mn-lt"/>
              </a:endParaRPr>
            </a:p>
          </p:txBody>
        </p:sp>
        <p:sp>
          <p:nvSpPr>
            <p:cNvPr id="16" name="文本框 15"/>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cs typeface="+mn-ea"/>
                  <a:sym typeface="+mn-lt"/>
                </a:rPr>
                <a:t>print the presentation and make it into a film to be used in a wider field</a:t>
              </a:r>
              <a:endParaRPr kumimoji="0" lang="en-US" altLang="zh-CN" sz="1050" b="0" i="0" u="none" strike="noStrike" kern="1200" cap="none" spc="0" normalizeH="0" baseline="0" noProof="0" dirty="0">
                <a:ln>
                  <a:noFill/>
                </a:ln>
                <a:solidFill>
                  <a:schemeClr val="bg1">
                    <a:lumMod val="65000"/>
                  </a:schemeClr>
                </a:solidFill>
                <a:effectLst/>
                <a:uLnTx/>
                <a:uFillTx/>
                <a:cs typeface="+mn-ea"/>
                <a:sym typeface="+mn-lt"/>
              </a:endParaRPr>
            </a:p>
          </p:txBody>
        </p:sp>
      </p:grpSp>
      <p:cxnSp>
        <p:nvCxnSpPr>
          <p:cNvPr id="17" name="直接连接符 16"/>
          <p:cNvCxnSpPr/>
          <p:nvPr userDrawn="1"/>
        </p:nvCxnSpPr>
        <p:spPr>
          <a:xfrm flipV="1">
            <a:off x="435429" y="478971"/>
            <a:ext cx="252408" cy="368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V="1">
            <a:off x="494174" y="291924"/>
            <a:ext cx="252408" cy="368380"/>
          </a:xfrm>
          <a:prstGeom prst="line">
            <a:avLst/>
          </a:prstGeom>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文本框 7"/>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9" name="文本框 8"/>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10" name="文本框 9"/>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11" name="矩形 10"/>
          <p:cNvSpPr/>
          <p:nvPr userDrawn="1"/>
        </p:nvSpPr>
        <p:spPr>
          <a:xfrm>
            <a:off x="-401932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
        <p:nvSpPr>
          <p:cNvPr id="12" name="矩形 11"/>
          <p:cNvSpPr/>
          <p:nvPr userDrawn="1"/>
        </p:nvSpPr>
        <p:spPr>
          <a:xfrm>
            <a:off x="-414124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
        <p:nvSpPr>
          <p:cNvPr id="13" name="文本框 12"/>
          <p:cNvSpPr txBox="1"/>
          <p:nvPr userDrawn="1"/>
        </p:nvSpPr>
        <p:spPr>
          <a:xfrm>
            <a:off x="48555921" y="-20510500"/>
            <a:ext cx="3056879" cy="461665"/>
          </a:xfrm>
          <a:prstGeom prst="rect">
            <a:avLst/>
          </a:prstGeom>
          <a:noFill/>
        </p:spPr>
        <p:txBody>
          <a:bodyPr wrap="square" rtlCol="0">
            <a:spAutoFit/>
          </a:bodyPr>
          <a:lstStyle/>
          <a:p>
            <a:pPr fontAlgn="base"/>
            <a:r>
              <a:rPr lang="zh-CN" altLang="en-US" sz="800" b="0" i="0" u="none" strike="noStrike" kern="1200" dirty="0">
                <a:solidFill>
                  <a:srgbClr val="E6E6E6"/>
                </a:solidFill>
                <a:effectLst/>
                <a:latin typeface="思源黑体 CN Regular" panose="020B0500000000000000" pitchFamily="34" charset="-122"/>
                <a:ea typeface="思源黑体 CN Regular" panose="020B0500000000000000" pitchFamily="34" charset="-122"/>
                <a:cs typeface="+mn-cs"/>
              </a:rPr>
              <a:t>千图</a:t>
            </a:r>
            <a:r>
              <a:rPr lang="en-US" altLang="zh-CN" sz="800" b="0" i="0" u="none" strike="noStrike" kern="1200" dirty="0">
                <a:solidFill>
                  <a:srgbClr val="E6E6E6"/>
                </a:solidFill>
                <a:effectLst/>
                <a:latin typeface="思源黑体 CN Regular" panose="020B0500000000000000" pitchFamily="34" charset="-122"/>
                <a:ea typeface="思源黑体 CN Regular" panose="020B0500000000000000" pitchFamily="34" charset="-122"/>
                <a:cs typeface="+mn-cs"/>
              </a:rPr>
              <a:t>:Blue Dragonfly</a:t>
            </a:r>
            <a:endParaRPr lang="en-US" altLang="zh-CN" sz="800" b="0" i="0" u="none" strike="noStrike" kern="1200" dirty="0">
              <a:solidFill>
                <a:srgbClr val="E6E6E6"/>
              </a:solidFill>
              <a:effectLst/>
              <a:latin typeface="思源黑体 CN Regular" panose="020B0500000000000000" pitchFamily="34" charset="-122"/>
              <a:ea typeface="思源黑体 CN Regular" panose="020B0500000000000000" pitchFamily="34" charset="-122"/>
              <a:cs typeface="+mn-cs"/>
            </a:endParaRPr>
          </a:p>
          <a:p>
            <a:br>
              <a:rPr lang="en-US" altLang="zh-CN" sz="800" dirty="0">
                <a:solidFill>
                  <a:srgbClr val="E6E6E6"/>
                </a:solidFill>
                <a:latin typeface="思源黑体 CN Regular" panose="020B0500000000000000" pitchFamily="34" charset="-122"/>
                <a:ea typeface="思源黑体 CN Regular" panose="020B0500000000000000" pitchFamily="34" charset="-122"/>
              </a:rPr>
            </a:br>
            <a:r>
              <a:rPr lang="en-US" altLang="zh-CN" sz="800" dirty="0">
                <a:solidFill>
                  <a:srgbClr val="E6E6E6"/>
                </a:solidFill>
                <a:latin typeface="思源黑体 CN Regular" panose="020B0500000000000000" pitchFamily="34" charset="-122"/>
                <a:ea typeface="思源黑体 CN Regular" panose="020B0500000000000000" pitchFamily="34" charset="-122"/>
              </a:rPr>
              <a:t>DESIGN</a:t>
            </a:r>
            <a:endParaRPr lang="zh-CN" altLang="en-US" sz="800" dirty="0">
              <a:solidFill>
                <a:srgbClr val="E6E6E6"/>
              </a:solidFill>
              <a:latin typeface="思源黑体 CN Regular" panose="020B0500000000000000" pitchFamily="34" charset="-122"/>
              <a:ea typeface="思源黑体 CN Regular" panose="020B0500000000000000" pitchFamily="34" charset="-122"/>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tags" Target="../tags/tag2.xml"/><Relationship Id="rId4" Type="http://schemas.openxmlformats.org/officeDocument/2006/relationships/image" Target="../media/image5.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0.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20.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2.vml"/><Relationship Id="rId4" Type="http://schemas.openxmlformats.org/officeDocument/2006/relationships/slideLayout" Target="../slideLayouts/slideLayout10.xml"/><Relationship Id="rId3" Type="http://schemas.openxmlformats.org/officeDocument/2006/relationships/image" Target="../media/image26.emf"/><Relationship Id="rId2" Type="http://schemas.openxmlformats.org/officeDocument/2006/relationships/oleObject" Target="../embeddings/oleObject2.bin"/><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1.xml"/><Relationship Id="rId2" Type="http://schemas.openxmlformats.org/officeDocument/2006/relationships/image" Target="../media/image7.jpe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0.xml"/><Relationship Id="rId2" Type="http://schemas.openxmlformats.org/officeDocument/2006/relationships/image" Target="../media/image6.pn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17.svg"/><Relationship Id="rId6" Type="http://schemas.openxmlformats.org/officeDocument/2006/relationships/image" Target="../media/image6.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0.xml"/><Relationship Id="rId2" Type="http://schemas.openxmlformats.org/officeDocument/2006/relationships/image" Target="../media/image6.png"/><Relationship Id="rId1" Type="http://schemas.openxmlformats.org/officeDocument/2006/relationships/image" Target="../media/image18.jpeg"/></Relationships>
</file>

<file path=ppt/slides/_rels/slide8.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image" Target="../media/image6.png"/><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2" Type="http://schemas.openxmlformats.org/officeDocument/2006/relationships/slideLayout" Target="../slideLayouts/slideLayout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1">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32125" y="4964033"/>
            <a:ext cx="11862208" cy="2174975"/>
          </a:xfrm>
          <a:prstGeom prst="rect">
            <a:avLst/>
          </a:prstGeom>
        </p:spPr>
      </p:pic>
      <p:sp>
        <p:nvSpPr>
          <p:cNvPr id="46" name="矩形 45"/>
          <p:cNvSpPr/>
          <p:nvPr/>
        </p:nvSpPr>
        <p:spPr>
          <a:xfrm rot="10800000">
            <a:off x="3897557" y="4507006"/>
            <a:ext cx="4396883" cy="946151"/>
          </a:xfrm>
          <a:prstGeom prst="rect">
            <a:avLst/>
          </a:prstGeom>
          <a:solidFill>
            <a:schemeClr val="accent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endParaRPr>
          </a:p>
        </p:txBody>
      </p:sp>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3" imgW="9525" imgH="9525" progId="TCLayout.ActiveDocument.1">
                  <p:embed/>
                </p:oleObj>
              </mc:Choice>
              <mc:Fallback>
                <p:oleObj name="think-cell Slide" r:id="rId3" imgW="9525" imgH="9525" progId="TCLayout.ActiveDocument.1">
                  <p:embed/>
                  <p:pic>
                    <p:nvPicPr>
                      <p:cNvPr id="0" name="对象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矩形 3" hidden="1"/>
          <p:cNvSpPr/>
          <p:nvPr>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cs typeface="+mn-ea"/>
              <a:sym typeface="+mn-lt"/>
            </a:endParaRPr>
          </a:p>
        </p:txBody>
      </p:sp>
      <p:grpSp>
        <p:nvGrpSpPr>
          <p:cNvPr id="43" name="Group 22" hidden="1"/>
          <p:cNvGrpSpPr>
            <a:grpSpLocks noChangeAspect="1"/>
          </p:cNvGrpSpPr>
          <p:nvPr/>
        </p:nvGrpSpPr>
        <p:grpSpPr bwMode="auto">
          <a:xfrm>
            <a:off x="-1171088" y="-2233253"/>
            <a:ext cx="5532438" cy="10494963"/>
            <a:chOff x="2311" y="-1333"/>
            <a:chExt cx="3485" cy="6611"/>
          </a:xfrm>
        </p:grpSpPr>
        <p:sp>
          <p:nvSpPr>
            <p:cNvPr id="44" name="Freeform 23"/>
            <p:cNvSpPr/>
            <p:nvPr/>
          </p:nvSpPr>
          <p:spPr bwMode="auto">
            <a:xfrm rot="267187">
              <a:off x="3058" y="-811"/>
              <a:ext cx="2738" cy="6089"/>
            </a:xfrm>
            <a:custGeom>
              <a:avLst/>
              <a:gdLst>
                <a:gd name="T0" fmla="*/ 185 w 1096"/>
                <a:gd name="T1" fmla="*/ 2443 h 2443"/>
                <a:gd name="T2" fmla="*/ 305 w 1096"/>
                <a:gd name="T3" fmla="*/ 1245 h 2443"/>
                <a:gd name="T4" fmla="*/ 491 w 1096"/>
                <a:gd name="T5" fmla="*/ 1015 h 2443"/>
                <a:gd name="T6" fmla="*/ 626 w 1096"/>
                <a:gd name="T7" fmla="*/ 850 h 2443"/>
                <a:gd name="T8" fmla="*/ 756 w 1096"/>
                <a:gd name="T9" fmla="*/ 48 h 2443"/>
                <a:gd name="T10" fmla="*/ 991 w 1096"/>
                <a:gd name="T11" fmla="*/ 0 h 2443"/>
                <a:gd name="T12" fmla="*/ 832 w 1096"/>
                <a:gd name="T13" fmla="*/ 974 h 2443"/>
                <a:gd name="T14" fmla="*/ 671 w 1096"/>
                <a:gd name="T15" fmla="*/ 1173 h 2443"/>
                <a:gd name="T16" fmla="*/ 510 w 1096"/>
                <a:gd name="T17" fmla="*/ 1371 h 2443"/>
                <a:gd name="T18" fmla="*/ 415 w 1096"/>
                <a:gd name="T19" fmla="*/ 2373 h 2443"/>
                <a:gd name="T20" fmla="*/ 185 w 1096"/>
                <a:gd name="T21" fmla="*/ 2443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6" h="2443">
                  <a:moveTo>
                    <a:pt x="185" y="2443"/>
                  </a:moveTo>
                  <a:cubicBezTo>
                    <a:pt x="0" y="1838"/>
                    <a:pt x="207" y="1404"/>
                    <a:pt x="305" y="1245"/>
                  </a:cubicBezTo>
                  <a:cubicBezTo>
                    <a:pt x="344" y="1183"/>
                    <a:pt x="418" y="1098"/>
                    <a:pt x="491" y="1015"/>
                  </a:cubicBezTo>
                  <a:cubicBezTo>
                    <a:pt x="546" y="952"/>
                    <a:pt x="608" y="881"/>
                    <a:pt x="626" y="850"/>
                  </a:cubicBezTo>
                  <a:cubicBezTo>
                    <a:pt x="841" y="491"/>
                    <a:pt x="757" y="52"/>
                    <a:pt x="756" y="48"/>
                  </a:cubicBezTo>
                  <a:cubicBezTo>
                    <a:pt x="991" y="0"/>
                    <a:pt x="991" y="0"/>
                    <a:pt x="991" y="0"/>
                  </a:cubicBezTo>
                  <a:cubicBezTo>
                    <a:pt x="995" y="21"/>
                    <a:pt x="1096" y="532"/>
                    <a:pt x="832" y="974"/>
                  </a:cubicBezTo>
                  <a:cubicBezTo>
                    <a:pt x="803" y="1023"/>
                    <a:pt x="742" y="1092"/>
                    <a:pt x="671" y="1173"/>
                  </a:cubicBezTo>
                  <a:cubicBezTo>
                    <a:pt x="609" y="1245"/>
                    <a:pt x="538" y="1326"/>
                    <a:pt x="510" y="1371"/>
                  </a:cubicBezTo>
                  <a:cubicBezTo>
                    <a:pt x="429" y="1502"/>
                    <a:pt x="258" y="1861"/>
                    <a:pt x="415" y="2373"/>
                  </a:cubicBezTo>
                  <a:lnTo>
                    <a:pt x="185" y="2443"/>
                  </a:lnTo>
                  <a:close/>
                </a:path>
              </a:pathLst>
            </a:custGeom>
            <a:solidFill>
              <a:schemeClr val="accent1">
                <a:lumMod val="50000"/>
                <a:alpha val="21000"/>
              </a:schemeClr>
            </a:solidFill>
            <a:ln w="26988" cap="flat">
              <a:noFill/>
              <a:prstDash val="solid"/>
              <a:miter lim="800000"/>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4"/>
            <p:cNvSpPr/>
            <p:nvPr/>
          </p:nvSpPr>
          <p:spPr bwMode="auto">
            <a:xfrm>
              <a:off x="2311" y="-1333"/>
              <a:ext cx="2817" cy="6456"/>
            </a:xfrm>
            <a:custGeom>
              <a:avLst/>
              <a:gdLst>
                <a:gd name="T0" fmla="*/ 166 w 1128"/>
                <a:gd name="T1" fmla="*/ 2590 h 2590"/>
                <a:gd name="T2" fmla="*/ 292 w 1128"/>
                <a:gd name="T3" fmla="*/ 1384 h 2590"/>
                <a:gd name="T4" fmla="*/ 537 w 1128"/>
                <a:gd name="T5" fmla="*/ 1087 h 2590"/>
                <a:gd name="T6" fmla="*/ 664 w 1128"/>
                <a:gd name="T7" fmla="*/ 932 h 2590"/>
                <a:gd name="T8" fmla="*/ 875 w 1128"/>
                <a:gd name="T9" fmla="*/ 6 h 2590"/>
                <a:gd name="T10" fmla="*/ 1115 w 1128"/>
                <a:gd name="T11" fmla="*/ 0 h 2590"/>
                <a:gd name="T12" fmla="*/ 870 w 1128"/>
                <a:gd name="T13" fmla="*/ 1055 h 2590"/>
                <a:gd name="T14" fmla="*/ 717 w 1128"/>
                <a:gd name="T15" fmla="*/ 1245 h 2590"/>
                <a:gd name="T16" fmla="*/ 485 w 1128"/>
                <a:gd name="T17" fmla="*/ 1527 h 2590"/>
                <a:gd name="T18" fmla="*/ 396 w 1128"/>
                <a:gd name="T19" fmla="*/ 2520 h 2590"/>
                <a:gd name="T20" fmla="*/ 166 w 1128"/>
                <a:gd name="T21" fmla="*/ 2590 h 2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8" h="2590">
                  <a:moveTo>
                    <a:pt x="166" y="2590"/>
                  </a:moveTo>
                  <a:cubicBezTo>
                    <a:pt x="0" y="2048"/>
                    <a:pt x="122" y="1612"/>
                    <a:pt x="292" y="1384"/>
                  </a:cubicBezTo>
                  <a:cubicBezTo>
                    <a:pt x="377" y="1270"/>
                    <a:pt x="465" y="1169"/>
                    <a:pt x="537" y="1087"/>
                  </a:cubicBezTo>
                  <a:cubicBezTo>
                    <a:pt x="593" y="1023"/>
                    <a:pt x="646" y="962"/>
                    <a:pt x="664" y="932"/>
                  </a:cubicBezTo>
                  <a:cubicBezTo>
                    <a:pt x="886" y="561"/>
                    <a:pt x="875" y="12"/>
                    <a:pt x="875" y="6"/>
                  </a:cubicBezTo>
                  <a:cubicBezTo>
                    <a:pt x="1115" y="0"/>
                    <a:pt x="1115" y="0"/>
                    <a:pt x="1115" y="0"/>
                  </a:cubicBezTo>
                  <a:cubicBezTo>
                    <a:pt x="1116" y="26"/>
                    <a:pt x="1128" y="624"/>
                    <a:pt x="870" y="1055"/>
                  </a:cubicBezTo>
                  <a:cubicBezTo>
                    <a:pt x="841" y="1104"/>
                    <a:pt x="789" y="1163"/>
                    <a:pt x="717" y="1245"/>
                  </a:cubicBezTo>
                  <a:cubicBezTo>
                    <a:pt x="649" y="1324"/>
                    <a:pt x="564" y="1421"/>
                    <a:pt x="485" y="1527"/>
                  </a:cubicBezTo>
                  <a:cubicBezTo>
                    <a:pt x="356" y="1700"/>
                    <a:pt x="256" y="2063"/>
                    <a:pt x="396" y="2520"/>
                  </a:cubicBezTo>
                  <a:lnTo>
                    <a:pt x="166" y="2590"/>
                  </a:lnTo>
                  <a:close/>
                </a:path>
              </a:pathLst>
            </a:custGeom>
            <a:solidFill>
              <a:schemeClr val="accent1">
                <a:lumMod val="50000"/>
                <a:alpha val="21000"/>
              </a:schemeClr>
            </a:solidFill>
            <a:ln w="26988" cap="flat">
              <a:noFill/>
              <a:prstDash val="solid"/>
              <a:miter lim="800000"/>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Rectangle 4"/>
          <p:cNvSpPr/>
          <p:nvPr/>
        </p:nvSpPr>
        <p:spPr>
          <a:xfrm>
            <a:off x="4239953" y="4477670"/>
            <a:ext cx="3712090" cy="923290"/>
          </a:xfrm>
          <a:prstGeom prst="rect">
            <a:avLst/>
          </a:prstGeom>
        </p:spPr>
        <p:txBody>
          <a:bodyPr vert="horz" wrap="square" lIns="0" tIns="0" rIns="0" bIns="0" anchor="ctr" anchorCtr="0">
            <a:spAutoFit/>
          </a:bodyPr>
          <a:lstStyle/>
          <a:p>
            <a:pPr marL="0" marR="0" lvl="0" indent="0" algn="ctr" defTabSz="866775" rtl="0" eaLnBrk="1" fontAlgn="base" latinLnBrk="0" hangingPunct="1">
              <a:lnSpc>
                <a:spcPct val="150000"/>
              </a:lnSpc>
              <a:spcBef>
                <a:spcPct val="0"/>
              </a:spcBef>
              <a:spcAft>
                <a:spcPct val="0"/>
              </a:spcAft>
              <a:buClrTx/>
              <a:buSzTx/>
              <a:buFontTx/>
              <a:buNone/>
              <a:defRPr/>
            </a:pPr>
            <a:r>
              <a:rPr kumimoji="0" lang="zh-CN" altLang="en-US" sz="2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kumimoji="0" lang="zh-CN" altLang="en-US" sz="2000" b="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汇报</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a:t>
            </a:r>
            <a:r>
              <a:rPr kumimoji="0" lang="zh-CN" altLang="en-US" sz="2000" b="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kumimoji="0" lang="en-US" altLang="zh-CN" sz="2000" b="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XXX</a:t>
            </a:r>
            <a:endParaRPr kumimoji="0" lang="zh-CN" altLang="en-US" sz="2000" b="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0" marR="0" lvl="0" indent="0" algn="ctr" defTabSz="866775" rtl="0" eaLnBrk="1" fontAlgn="base" latinLnBrk="0" hangingPunct="1">
              <a:lnSpc>
                <a:spcPct val="150000"/>
              </a:lnSpc>
              <a:spcBef>
                <a:spcPct val="0"/>
              </a:spcBef>
              <a:spcAft>
                <a:spcPct val="0"/>
              </a:spcAft>
              <a:buClrTx/>
              <a:buSzTx/>
              <a:buFontTx/>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时间：</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2023</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年</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11</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月</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30</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日</a:t>
            </a:r>
            <a:endParaRPr kumimoji="0" lang="en-GB" altLang="zh-CN" sz="2000" b="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1" name="矩形 50"/>
          <p:cNvSpPr/>
          <p:nvPr/>
        </p:nvSpPr>
        <p:spPr>
          <a:xfrm rot="10800000">
            <a:off x="0" y="-1"/>
            <a:ext cx="5062334" cy="29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442" y="714474"/>
            <a:ext cx="1797620" cy="501809"/>
          </a:xfrm>
          <a:prstGeom prst="rect">
            <a:avLst/>
          </a:prstGeom>
        </p:spPr>
      </p:pic>
      <p:sp>
        <p:nvSpPr>
          <p:cNvPr id="32" name="矩形 31"/>
          <p:cNvSpPr/>
          <p:nvPr/>
        </p:nvSpPr>
        <p:spPr>
          <a:xfrm rot="10800000">
            <a:off x="7108024" y="6747649"/>
            <a:ext cx="5083976" cy="119622"/>
          </a:xfrm>
          <a:prstGeom prst="rect">
            <a:avLst/>
          </a:prstGeom>
          <a:solidFill>
            <a:srgbClr val="595959">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endParaRPr>
          </a:p>
        </p:txBody>
      </p:sp>
      <p:cxnSp>
        <p:nvCxnSpPr>
          <p:cNvPr id="91" name="直线连接符 90"/>
          <p:cNvCxnSpPr/>
          <p:nvPr/>
        </p:nvCxnSpPr>
        <p:spPr>
          <a:xfrm>
            <a:off x="11994333" y="0"/>
            <a:ext cx="0" cy="9653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直线连接符 92"/>
          <p:cNvCxnSpPr/>
          <p:nvPr/>
        </p:nvCxnSpPr>
        <p:spPr>
          <a:xfrm>
            <a:off x="12013646" y="5033379"/>
            <a:ext cx="0" cy="17142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17526" y="1607504"/>
            <a:ext cx="9956947" cy="2215991"/>
          </a:xfrm>
          <a:prstGeom prst="rect">
            <a:avLst/>
          </a:prstGeom>
          <a:noFill/>
        </p:spPr>
        <p:txBody>
          <a:bodyPr wrap="square" rtlCol="0">
            <a:spAutoFit/>
          </a:bodyPr>
          <a:lstStyle/>
          <a:p>
            <a:pPr algn="ctr"/>
            <a:r>
              <a:rPr lang="zh-CN" altLang="en-US" sz="6000" b="1" dirty="0">
                <a:latin typeface="微软雅黑" panose="020B0503020204020204" pitchFamily="34" charset="-122"/>
                <a:ea typeface="微软雅黑" panose="020B0503020204020204" pitchFamily="34" charset="-122"/>
                <a:cs typeface="微软雅黑" panose="020B0503020204020204" pitchFamily="34" charset="-122"/>
              </a:rPr>
              <a:t>基于 </a:t>
            </a:r>
            <a:r>
              <a:rPr lang="en-US" altLang="zh-CN" sz="6000" b="1" dirty="0" err="1">
                <a:latin typeface="微软雅黑" panose="020B0503020204020204" pitchFamily="34" charset="-122"/>
                <a:ea typeface="微软雅黑" panose="020B0503020204020204" pitchFamily="34" charset="-122"/>
                <a:cs typeface="微软雅黑" panose="020B0503020204020204" pitchFamily="34" charset="-122"/>
              </a:rPr>
              <a:t>LangChain</a:t>
            </a:r>
            <a:r>
              <a:rPr lang="en-US" altLang="zh-CN" sz="60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6000" b="1" dirty="0">
                <a:latin typeface="微软雅黑" panose="020B0503020204020204" pitchFamily="34" charset="-122"/>
                <a:ea typeface="微软雅黑" panose="020B0503020204020204" pitchFamily="34" charset="-122"/>
                <a:cs typeface="微软雅黑" panose="020B0503020204020204" pitchFamily="34" charset="-122"/>
              </a:rPr>
              <a:t>和 </a:t>
            </a:r>
            <a:r>
              <a:rPr lang="en-US" altLang="zh-CN" sz="6000" b="1" dirty="0">
                <a:latin typeface="微软雅黑" panose="020B0503020204020204" pitchFamily="34" charset="-122"/>
                <a:ea typeface="微软雅黑" panose="020B0503020204020204" pitchFamily="34" charset="-122"/>
                <a:cs typeface="微软雅黑" panose="020B0503020204020204" pitchFamily="34" charset="-122"/>
              </a:rPr>
              <a:t>LLMs</a:t>
            </a:r>
            <a:r>
              <a:rPr lang="zh-CN" altLang="en-US" sz="6000" b="1" dirty="0">
                <a:latin typeface="微软雅黑" panose="020B0503020204020204" pitchFamily="34" charset="-122"/>
                <a:ea typeface="微软雅黑" panose="020B0503020204020204" pitchFamily="34" charset="-122"/>
                <a:cs typeface="微软雅黑" panose="020B0503020204020204" pitchFamily="34" charset="-122"/>
              </a:rPr>
              <a:t>的    知识库问答系统</a:t>
            </a:r>
            <a:endParaRPr lang="zh-CN" altLang="en-US" sz="60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1793875" y="3637915"/>
            <a:ext cx="8800465" cy="600075"/>
          </a:xfrm>
          <a:prstGeom prst="rect">
            <a:avLst/>
          </a:prstGeom>
          <a:noFill/>
        </p:spPr>
        <p:txBody>
          <a:bodyPr wrap="square" rtlCol="0" anchor="t">
            <a:noAutofit/>
          </a:bodyPr>
          <a:p>
            <a:pPr indent="0" algn="just">
              <a:lnSpc>
                <a:spcPct val="150000"/>
              </a:lnSpc>
              <a:buFont typeface="Arial" panose="020B0604020202020204" pitchFamily="34" charset="0"/>
              <a:buNone/>
              <a:defRPr/>
            </a:pP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第</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X</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小组：</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XXX</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XXX</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XXX</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XXX XXX</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XXX</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XX</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18736">
        <p:fade/>
      </p:transition>
    </mc:Choice>
    <mc:Fallback>
      <p:transition spd="med" advTm="18736">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grpSp>
      <p:cxnSp>
        <p:nvCxnSpPr>
          <p:cNvPr id="58" name="直接连接符 19"/>
          <p:cNvCxnSpPr/>
          <p:nvPr/>
        </p:nvCxnSpPr>
        <p:spPr>
          <a:xfrm>
            <a:off x="620671" y="6390368"/>
            <a:ext cx="11151822"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89005" y="163429"/>
            <a:ext cx="1711754" cy="477838"/>
          </a:xfrm>
          <a:prstGeom prst="rect">
            <a:avLst/>
          </a:prstGeom>
        </p:spPr>
      </p:pic>
      <p:sp>
        <p:nvSpPr>
          <p:cNvPr id="21" name="文本框 10"/>
          <p:cNvSpPr txBox="1">
            <a:spLocks noChangeArrowheads="1"/>
          </p:cNvSpPr>
          <p:nvPr/>
        </p:nvSpPr>
        <p:spPr bwMode="auto">
          <a:xfrm>
            <a:off x="520065" y="402590"/>
            <a:ext cx="307276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r>
              <a:rPr lang="en-US" altLang="zh-CN" sz="4000" b="1" dirty="0">
                <a:solidFill>
                  <a:srgbClr val="262626"/>
                </a:solidFill>
                <a:latin typeface="微软雅黑" panose="020B0503020204020204" pitchFamily="34" charset="-122"/>
                <a:sym typeface="微软雅黑" panose="020B0503020204020204" pitchFamily="34" charset="-122"/>
              </a:rPr>
              <a:t>3.1</a:t>
            </a:r>
            <a:r>
              <a:rPr lang="zh-CN" altLang="en-US" sz="4000" b="1" dirty="0">
                <a:solidFill>
                  <a:srgbClr val="262626"/>
                </a:solidFill>
                <a:latin typeface="微软雅黑" panose="020B0503020204020204" pitchFamily="34" charset="-122"/>
                <a:sym typeface="微软雅黑" panose="020B0503020204020204" pitchFamily="34" charset="-122"/>
              </a:rPr>
              <a:t>基本原理</a:t>
            </a:r>
            <a:endParaRPr lang="en-US" altLang="zh-CN" sz="4000" b="1" dirty="0">
              <a:solidFill>
                <a:srgbClr val="262626"/>
              </a:solidFill>
              <a:latin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72" y="1269109"/>
            <a:ext cx="6264114" cy="4568640"/>
          </a:xfrm>
          <a:prstGeom prst="rect">
            <a:avLst/>
          </a:prstGeom>
        </p:spPr>
      </p:pic>
      <p:graphicFrame>
        <p:nvGraphicFramePr>
          <p:cNvPr id="28" name="图示 27"/>
          <p:cNvGraphicFramePr/>
          <p:nvPr/>
        </p:nvGraphicFramePr>
        <p:xfrm>
          <a:off x="588963" y="1313434"/>
          <a:ext cx="3973512"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6" name="组合 35"/>
          <p:cNvGrpSpPr/>
          <p:nvPr/>
        </p:nvGrpSpPr>
        <p:grpSpPr>
          <a:xfrm>
            <a:off x="295275" y="402348"/>
            <a:ext cx="4055881" cy="760413"/>
            <a:chOff x="295275" y="231775"/>
            <a:chExt cx="4055881" cy="760413"/>
          </a:xfrm>
        </p:grpSpPr>
        <p:cxnSp>
          <p:nvCxnSpPr>
            <p:cNvPr id="38"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0"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1"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2"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grpSp>
      <p:sp>
        <p:nvSpPr>
          <p:cNvPr id="57" name="TextBox 29"/>
          <p:cNvSpPr txBox="1"/>
          <p:nvPr/>
        </p:nvSpPr>
        <p:spPr>
          <a:xfrm>
            <a:off x="720738" y="2863120"/>
            <a:ext cx="1810003"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mn-ea"/>
                <a:sym typeface="+mn-lt"/>
              </a:rPr>
              <a:t>输入标题文本</a:t>
            </a:r>
            <a:endParaRPr lang="zh-CN" altLang="en-US" sz="105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6" name="TextBox 25"/>
          <p:cNvSpPr txBox="1"/>
          <p:nvPr/>
        </p:nvSpPr>
        <p:spPr>
          <a:xfrm>
            <a:off x="3714286" y="2377790"/>
            <a:ext cx="2368274" cy="2646878"/>
          </a:xfrm>
          <a:prstGeom prst="rect">
            <a:avLst/>
          </a:prstGeom>
          <a:noFill/>
        </p:spPr>
        <p:txBody>
          <a:bodyPr wrap="square" rtlCol="0">
            <a:spAutoFit/>
          </a:bodyPr>
          <a:lstStyle/>
          <a:p>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LangChain</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是一个用于开发由语言模型驱动的应用程序框架。通过提供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Modules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Memory</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Indexes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Chain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Agents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等模块，实现调用语言模型，将不同数据源接入到语言模型的交互中，允许语言模型与运行环境交互的功能。可用于文本问答、信息抽取、文档总结等应用场景。</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TextBox 25"/>
          <p:cNvSpPr txBox="1"/>
          <p:nvPr/>
        </p:nvSpPr>
        <p:spPr>
          <a:xfrm>
            <a:off x="6413746" y="2516289"/>
            <a:ext cx="2097990" cy="2246769"/>
          </a:xfrm>
          <a:prstGeom prst="rect">
            <a:avLst/>
          </a:prstGeom>
          <a:noFill/>
        </p:spPr>
        <p:txBody>
          <a:bodyPr wrap="square" rtlCol="0">
            <a:spAutoFit/>
          </a:bodyPr>
          <a:lstStyle/>
          <a:p>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Streamlit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是一个基于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Python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的库，用于快速构建和共享机器学习和数据科学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Web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应用程序。专为数据科学家或机器学习工程师设计，使用不需要了解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Web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开发的基础知识。本项目使用 </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Streamlit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搭建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Web UI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页面。</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8" name="图片 6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0" name="文本框 10"/>
          <p:cNvSpPr txBox="1">
            <a:spLocks noChangeArrowheads="1"/>
          </p:cNvSpPr>
          <p:nvPr/>
        </p:nvSpPr>
        <p:spPr bwMode="auto">
          <a:xfrm>
            <a:off x="520065" y="402590"/>
            <a:ext cx="303212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en-US" altLang="zh-CN" sz="4000" b="1" dirty="0">
                <a:solidFill>
                  <a:srgbClr val="262626"/>
                </a:solidFill>
                <a:latin typeface="微软雅黑" panose="020B0503020204020204" pitchFamily="34" charset="-122"/>
                <a:sym typeface="微软雅黑" panose="020B0503020204020204" pitchFamily="34" charset="-122"/>
              </a:rPr>
              <a:t>3.2</a:t>
            </a:r>
            <a:r>
              <a:rPr lang="zh-CN" altLang="en-US" sz="4000" b="1" dirty="0">
                <a:solidFill>
                  <a:srgbClr val="262626"/>
                </a:solidFill>
                <a:latin typeface="微软雅黑" panose="020B0503020204020204" pitchFamily="34" charset="-122"/>
                <a:sym typeface="微软雅黑" panose="020B0503020204020204" pitchFamily="34" charset="-122"/>
              </a:rPr>
              <a:t>主要技术</a:t>
            </a:r>
            <a:endParaRPr lang="en-US" altLang="zh-CN" sz="4000" b="1" dirty="0">
              <a:solidFill>
                <a:srgbClr val="262626"/>
              </a:solidFill>
              <a:latin typeface="微软雅黑" panose="020B0503020204020204" pitchFamily="34" charset="-122"/>
              <a:sym typeface="微软雅黑" panose="020B0503020204020204" pitchFamily="34" charset="-122"/>
            </a:endParaRPr>
          </a:p>
        </p:txBody>
      </p:sp>
      <p:sp>
        <p:nvSpPr>
          <p:cNvPr id="2" name="TextBox 25"/>
          <p:cNvSpPr txBox="1"/>
          <p:nvPr/>
        </p:nvSpPr>
        <p:spPr>
          <a:xfrm>
            <a:off x="8938840" y="2496538"/>
            <a:ext cx="2853784" cy="2462213"/>
          </a:xfrm>
          <a:prstGeom prst="rect">
            <a:avLst/>
          </a:prstGeom>
          <a:noFill/>
        </p:spPr>
        <p:txBody>
          <a:bodyPr wrap="square" rtlCol="0">
            <a:spAutoFit/>
          </a:bodyPr>
          <a:lstStyle/>
          <a:p>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FastChat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是一个开放平台，用于训练、服务和评估基于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LLM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的聊天机器人，使用 </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FastAPI</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 </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Uvicorn</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方式构建模型部署服务。分为三个服务，其中</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api_server</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负责承接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HTTP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请求，将任务分发给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`worker`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进行推断。</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`worker`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负责加载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LLM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的权重和分词器、对话模板等，对前者传来的给定超参生成推断结果。</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`controller`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负责监控调度所有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`worker`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的状态。</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圆角 2"/>
          <p:cNvSpPr/>
          <p:nvPr/>
        </p:nvSpPr>
        <p:spPr>
          <a:xfrm>
            <a:off x="3480502" y="1632822"/>
            <a:ext cx="870655" cy="1679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6" name="组合 5"/>
          <p:cNvGrpSpPr/>
          <p:nvPr/>
        </p:nvGrpSpPr>
        <p:grpSpPr>
          <a:xfrm>
            <a:off x="449907" y="1252394"/>
            <a:ext cx="11292186" cy="5015178"/>
            <a:chOff x="556181" y="960080"/>
            <a:chExt cx="11292186" cy="5015178"/>
          </a:xfrm>
        </p:grpSpPr>
        <p:sp>
          <p:nvSpPr>
            <p:cNvPr id="8" name="矩形 7"/>
            <p:cNvSpPr/>
            <p:nvPr/>
          </p:nvSpPr>
          <p:spPr>
            <a:xfrm>
              <a:off x="695237" y="960080"/>
              <a:ext cx="10858500" cy="45863"/>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0" name="组合 9"/>
            <p:cNvGrpSpPr/>
            <p:nvPr/>
          </p:nvGrpSpPr>
          <p:grpSpPr>
            <a:xfrm>
              <a:off x="556181" y="1974449"/>
              <a:ext cx="2803255" cy="4000809"/>
              <a:chOff x="556181" y="1974449"/>
              <a:chExt cx="2803255" cy="4000809"/>
            </a:xfrm>
          </p:grpSpPr>
          <p:sp>
            <p:nvSpPr>
              <p:cNvPr id="33" name="矩形 32"/>
              <p:cNvSpPr/>
              <p:nvPr/>
            </p:nvSpPr>
            <p:spPr>
              <a:xfrm>
                <a:off x="556181" y="1974449"/>
                <a:ext cx="2803255" cy="3048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en-US" altLang="zh-CN" sz="1400" b="1" i="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ChatGLM2-6B</a:t>
                </a:r>
                <a:endParaRPr kumimoji="1" lang="en-US" altLang="zh-CN" sz="1400" b="1" i="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ctr">
                  <a:lnSpc>
                    <a:spcPct val="130000"/>
                  </a:lnSpc>
                </a:pPr>
                <a:r>
                  <a:rPr kumimoji="1"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ChatGLM2-6B </a:t>
                </a:r>
                <a:r>
                  <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是一个开源的、支持中英双语的对话语言模型，基于 </a:t>
                </a:r>
                <a:r>
                  <a:rPr kumimoji="1"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General Language Model</a:t>
                </a:r>
                <a:r>
                  <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kumimoji="1"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GLM</a:t>
                </a:r>
                <a:r>
                  <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）架构，具有 </a:t>
                </a:r>
                <a:r>
                  <a:rPr kumimoji="1"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62 </a:t>
                </a:r>
                <a:r>
                  <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亿参数，具备自我认知、提纲写作、文案写作、信息抽取等能力。</a:t>
                </a:r>
                <a:endPar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ctr">
                  <a:lnSpc>
                    <a:spcPct val="130000"/>
                  </a:lnSpc>
                </a:pPr>
                <a:endPar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ctr">
                  <a:lnSpc>
                    <a:spcPct val="130000"/>
                  </a:lnSpc>
                </a:pPr>
                <a:r>
                  <a:rPr kumimoji="1" lang="en-US" altLang="zh-CN" sz="1400" b="1" i="1"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ChatGLM</a:t>
                </a:r>
                <a:r>
                  <a:rPr kumimoji="1" lang="en-US" altLang="zh-CN" sz="1400" b="1" i="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-Turbo</a:t>
                </a:r>
                <a:endParaRPr kumimoji="1" lang="en-US" altLang="zh-CN" sz="1400" b="1" i="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ctr">
                  <a:lnSpc>
                    <a:spcPct val="130000"/>
                  </a:lnSpc>
                </a:pPr>
                <a:r>
                  <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智谱 </a:t>
                </a:r>
                <a:r>
                  <a:rPr kumimoji="1"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AI </a:t>
                </a:r>
                <a:r>
                  <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对外免费提供利用该模型生成一定量 </a:t>
                </a:r>
                <a:r>
                  <a:rPr kumimoji="1"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token </a:t>
                </a:r>
                <a:r>
                  <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的服务。在智谱 </a:t>
                </a:r>
                <a:r>
                  <a:rPr kumimoji="1"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AI </a:t>
                </a:r>
                <a:r>
                  <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官网上注册账号即可获得相应 </a:t>
                </a:r>
                <a:r>
                  <a:rPr kumimoji="1"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API key </a:t>
                </a:r>
                <a:r>
                  <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调用该模型</a:t>
                </a:r>
                <a:endParaRPr kumimoji="1"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nvGrpSpPr>
              <p:cNvPr id="34" name="组合 33"/>
              <p:cNvGrpSpPr/>
              <p:nvPr/>
            </p:nvGrpSpPr>
            <p:grpSpPr>
              <a:xfrm flipV="1">
                <a:off x="1388980" y="4980561"/>
                <a:ext cx="987568" cy="994697"/>
                <a:chOff x="9078743" y="729440"/>
                <a:chExt cx="3505204" cy="3530503"/>
              </a:xfrm>
            </p:grpSpPr>
            <p:sp>
              <p:nvSpPr>
                <p:cNvPr id="37" name="任意多边形: 形状 36"/>
                <p:cNvSpPr/>
                <p:nvPr/>
              </p:nvSpPr>
              <p:spPr>
                <a:xfrm>
                  <a:off x="9078747" y="754743"/>
                  <a:ext cx="3505200" cy="3505200"/>
                </a:xfrm>
                <a:custGeom>
                  <a:avLst/>
                  <a:gdLst>
                    <a:gd name="connsiteX0" fmla="*/ 1752600 w 3505200"/>
                    <a:gd name="connsiteY0" fmla="*/ 160020 h 3505200"/>
                    <a:gd name="connsiteX1" fmla="*/ 160020 w 3505200"/>
                    <a:gd name="connsiteY1" fmla="*/ 1752600 h 3505200"/>
                    <a:gd name="connsiteX2" fmla="*/ 1752600 w 3505200"/>
                    <a:gd name="connsiteY2" fmla="*/ 3345180 h 3505200"/>
                    <a:gd name="connsiteX3" fmla="*/ 3345180 w 3505200"/>
                    <a:gd name="connsiteY3" fmla="*/ 1752600 h 3505200"/>
                    <a:gd name="connsiteX4" fmla="*/ 1752600 w 3505200"/>
                    <a:gd name="connsiteY4" fmla="*/ 160020 h 3505200"/>
                    <a:gd name="connsiteX5" fmla="*/ 1752600 w 3505200"/>
                    <a:gd name="connsiteY5" fmla="*/ 0 h 3505200"/>
                    <a:gd name="connsiteX6" fmla="*/ 3505200 w 3505200"/>
                    <a:gd name="connsiteY6" fmla="*/ 1752600 h 3505200"/>
                    <a:gd name="connsiteX7" fmla="*/ 1752600 w 3505200"/>
                    <a:gd name="connsiteY7" fmla="*/ 3505200 h 3505200"/>
                    <a:gd name="connsiteX8" fmla="*/ 0 w 3505200"/>
                    <a:gd name="connsiteY8" fmla="*/ 1752600 h 3505200"/>
                    <a:gd name="connsiteX9" fmla="*/ 1752600 w 3505200"/>
                    <a:gd name="connsiteY9"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5200" h="3505200">
                      <a:moveTo>
                        <a:pt x="1752600" y="160020"/>
                      </a:moveTo>
                      <a:cubicBezTo>
                        <a:pt x="873042" y="160020"/>
                        <a:pt x="160020" y="873042"/>
                        <a:pt x="160020" y="1752600"/>
                      </a:cubicBezTo>
                      <a:cubicBezTo>
                        <a:pt x="160020" y="2632158"/>
                        <a:pt x="873042" y="3345180"/>
                        <a:pt x="1752600" y="3345180"/>
                      </a:cubicBezTo>
                      <a:cubicBezTo>
                        <a:pt x="2632158" y="3345180"/>
                        <a:pt x="3345180" y="2632158"/>
                        <a:pt x="3345180" y="1752600"/>
                      </a:cubicBezTo>
                      <a:cubicBezTo>
                        <a:pt x="3345180" y="873042"/>
                        <a:pt x="2632158" y="160020"/>
                        <a:pt x="1752600" y="160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47" name="任意多边形: 形状 46"/>
                <p:cNvSpPr/>
                <p:nvPr/>
              </p:nvSpPr>
              <p:spPr>
                <a:xfrm flipH="1" flipV="1">
                  <a:off x="9078743" y="729440"/>
                  <a:ext cx="1752601" cy="1752600"/>
                </a:xfrm>
                <a:custGeom>
                  <a:avLst/>
                  <a:gdLst>
                    <a:gd name="connsiteX0" fmla="*/ 1592580 w 1752600"/>
                    <a:gd name="connsiteY0" fmla="*/ 0 h 1752600"/>
                    <a:gd name="connsiteX1" fmla="*/ 1752600 w 1752600"/>
                    <a:gd name="connsiteY1" fmla="*/ 0 h 1752600"/>
                    <a:gd name="connsiteX2" fmla="*/ 0 w 1752600"/>
                    <a:gd name="connsiteY2" fmla="*/ 1752600 h 1752600"/>
                    <a:gd name="connsiteX3" fmla="*/ 0 w 1752600"/>
                    <a:gd name="connsiteY3" fmla="*/ 1592580 h 1752600"/>
                    <a:gd name="connsiteX4" fmla="*/ 1592580 w 1752600"/>
                    <a:gd name="connsiteY4" fmla="*/ 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752600">
                      <a:moveTo>
                        <a:pt x="1592580" y="0"/>
                      </a:moveTo>
                      <a:lnTo>
                        <a:pt x="1752600" y="0"/>
                      </a:lnTo>
                      <a:cubicBezTo>
                        <a:pt x="1752600" y="967934"/>
                        <a:pt x="967934" y="1752600"/>
                        <a:pt x="0" y="1752600"/>
                      </a:cubicBezTo>
                      <a:lnTo>
                        <a:pt x="0" y="1592580"/>
                      </a:lnTo>
                      <a:cubicBezTo>
                        <a:pt x="879558" y="1592580"/>
                        <a:pt x="1592580" y="879558"/>
                        <a:pt x="159258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35" name="椭圆 34"/>
              <p:cNvSpPr/>
              <p:nvPr/>
            </p:nvSpPr>
            <p:spPr>
              <a:xfrm>
                <a:off x="1498847" y="5093991"/>
                <a:ext cx="767836" cy="767837"/>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01</a:t>
                </a:r>
                <a:endParaRPr lang="en-US" altLang="zh-CN"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834544" y="1554958"/>
              <a:ext cx="2114388" cy="4413171"/>
              <a:chOff x="3639431" y="1554958"/>
              <a:chExt cx="2114388" cy="4413171"/>
            </a:xfrm>
          </p:grpSpPr>
          <p:grpSp>
            <p:nvGrpSpPr>
              <p:cNvPr id="24" name="组合 23"/>
              <p:cNvGrpSpPr/>
              <p:nvPr/>
            </p:nvGrpSpPr>
            <p:grpSpPr>
              <a:xfrm flipV="1">
                <a:off x="4185597" y="4980561"/>
                <a:ext cx="987567" cy="987568"/>
                <a:chOff x="8686800" y="-3276600"/>
                <a:chExt cx="3505200" cy="3505200"/>
              </a:xfrm>
            </p:grpSpPr>
            <p:sp>
              <p:nvSpPr>
                <p:cNvPr id="29" name="任意多边形: 形状 28"/>
                <p:cNvSpPr/>
                <p:nvPr/>
              </p:nvSpPr>
              <p:spPr>
                <a:xfrm>
                  <a:off x="8686800" y="-3276600"/>
                  <a:ext cx="3505200" cy="3505200"/>
                </a:xfrm>
                <a:custGeom>
                  <a:avLst/>
                  <a:gdLst>
                    <a:gd name="connsiteX0" fmla="*/ 1752600 w 3505200"/>
                    <a:gd name="connsiteY0" fmla="*/ 160020 h 3505200"/>
                    <a:gd name="connsiteX1" fmla="*/ 160020 w 3505200"/>
                    <a:gd name="connsiteY1" fmla="*/ 1752600 h 3505200"/>
                    <a:gd name="connsiteX2" fmla="*/ 1752600 w 3505200"/>
                    <a:gd name="connsiteY2" fmla="*/ 3345180 h 3505200"/>
                    <a:gd name="connsiteX3" fmla="*/ 3345180 w 3505200"/>
                    <a:gd name="connsiteY3" fmla="*/ 1752600 h 3505200"/>
                    <a:gd name="connsiteX4" fmla="*/ 1752600 w 3505200"/>
                    <a:gd name="connsiteY4" fmla="*/ 160020 h 3505200"/>
                    <a:gd name="connsiteX5" fmla="*/ 1752600 w 3505200"/>
                    <a:gd name="connsiteY5" fmla="*/ 0 h 3505200"/>
                    <a:gd name="connsiteX6" fmla="*/ 3505200 w 3505200"/>
                    <a:gd name="connsiteY6" fmla="*/ 1752600 h 3505200"/>
                    <a:gd name="connsiteX7" fmla="*/ 1752600 w 3505200"/>
                    <a:gd name="connsiteY7" fmla="*/ 3505200 h 3505200"/>
                    <a:gd name="connsiteX8" fmla="*/ 0 w 3505200"/>
                    <a:gd name="connsiteY8" fmla="*/ 1752600 h 3505200"/>
                    <a:gd name="connsiteX9" fmla="*/ 1752600 w 3505200"/>
                    <a:gd name="connsiteY9"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5200" h="3505200">
                      <a:moveTo>
                        <a:pt x="1752600" y="160020"/>
                      </a:moveTo>
                      <a:cubicBezTo>
                        <a:pt x="873042" y="160020"/>
                        <a:pt x="160020" y="873042"/>
                        <a:pt x="160020" y="1752600"/>
                      </a:cubicBezTo>
                      <a:cubicBezTo>
                        <a:pt x="160020" y="2632158"/>
                        <a:pt x="873042" y="3345180"/>
                        <a:pt x="1752600" y="3345180"/>
                      </a:cubicBezTo>
                      <a:cubicBezTo>
                        <a:pt x="2632158" y="3345180"/>
                        <a:pt x="3345180" y="2632158"/>
                        <a:pt x="3345180" y="1752600"/>
                      </a:cubicBezTo>
                      <a:cubicBezTo>
                        <a:pt x="3345180" y="873042"/>
                        <a:pt x="2632158" y="160020"/>
                        <a:pt x="1752600" y="160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31" name="任意多边形: 形状 30"/>
                <p:cNvSpPr/>
                <p:nvPr/>
              </p:nvSpPr>
              <p:spPr>
                <a:xfrm flipH="1">
                  <a:off x="8686800" y="-3276600"/>
                  <a:ext cx="1752600" cy="3505200"/>
                </a:xfrm>
                <a:custGeom>
                  <a:avLst/>
                  <a:gdLst>
                    <a:gd name="connsiteX0" fmla="*/ 0 w 1752600"/>
                    <a:gd name="connsiteY0" fmla="*/ 0 h 3505200"/>
                    <a:gd name="connsiteX1" fmla="*/ 1752600 w 1752600"/>
                    <a:gd name="connsiteY1" fmla="*/ 1752600 h 3505200"/>
                    <a:gd name="connsiteX2" fmla="*/ 0 w 1752600"/>
                    <a:gd name="connsiteY2" fmla="*/ 3505200 h 3505200"/>
                    <a:gd name="connsiteX3" fmla="*/ 0 w 1752600"/>
                    <a:gd name="connsiteY3" fmla="*/ 3345180 h 3505200"/>
                    <a:gd name="connsiteX4" fmla="*/ 1592580 w 1752600"/>
                    <a:gd name="connsiteY4" fmla="*/ 1752600 h 3505200"/>
                    <a:gd name="connsiteX5" fmla="*/ 0 w 1752600"/>
                    <a:gd name="connsiteY5" fmla="*/ 16002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2600" h="3505200">
                      <a:moveTo>
                        <a:pt x="0" y="0"/>
                      </a:moveTo>
                      <a:cubicBezTo>
                        <a:pt x="967934" y="0"/>
                        <a:pt x="1752600" y="784666"/>
                        <a:pt x="1752600" y="1752600"/>
                      </a:cubicBezTo>
                      <a:cubicBezTo>
                        <a:pt x="1752600" y="2720534"/>
                        <a:pt x="967934" y="3505200"/>
                        <a:pt x="0" y="3505200"/>
                      </a:cubicBezTo>
                      <a:lnTo>
                        <a:pt x="0" y="3345180"/>
                      </a:lnTo>
                      <a:cubicBezTo>
                        <a:pt x="879558" y="3345180"/>
                        <a:pt x="1592580" y="2632158"/>
                        <a:pt x="1592580" y="1752600"/>
                      </a:cubicBezTo>
                      <a:cubicBezTo>
                        <a:pt x="1592580" y="873042"/>
                        <a:pt x="879558" y="160020"/>
                        <a:pt x="0" y="16002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5" name="椭圆 24"/>
              <p:cNvSpPr/>
              <p:nvPr/>
            </p:nvSpPr>
            <p:spPr>
              <a:xfrm>
                <a:off x="4295462" y="5090427"/>
                <a:ext cx="767836" cy="767837"/>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02</a:t>
                </a:r>
                <a:endParaRPr lang="en-US" altLang="zh-CN" b="1" dirty="0">
                  <a:latin typeface="微软雅黑" panose="020B0503020204020204" pitchFamily="34" charset="-122"/>
                  <a:ea typeface="微软雅黑" panose="020B0503020204020204" pitchFamily="34" charset="-122"/>
                </a:endParaRPr>
              </a:p>
            </p:txBody>
          </p:sp>
          <p:sp>
            <p:nvSpPr>
              <p:cNvPr id="26" name="矩形 25"/>
              <p:cNvSpPr/>
              <p:nvPr/>
            </p:nvSpPr>
            <p:spPr>
              <a:xfrm>
                <a:off x="3639431" y="1554958"/>
                <a:ext cx="2114388"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en-US" altLang="zh-CN" sz="2800" b="1" dirty="0" err="1">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sym typeface="Arial" panose="020B0604020202020204" pitchFamily="34" charset="0"/>
                  </a:rPr>
                  <a:t>LangChain</a:t>
                </a:r>
                <a:endParaRPr kumimoji="1" lang="en-US" altLang="zh-CN" sz="2800" b="1" dirty="0" err="1">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2" name="组合 11"/>
            <p:cNvGrpSpPr/>
            <p:nvPr/>
          </p:nvGrpSpPr>
          <p:grpSpPr>
            <a:xfrm>
              <a:off x="5810851" y="1532330"/>
              <a:ext cx="3202715" cy="4435799"/>
              <a:chOff x="6906525" y="1532330"/>
              <a:chExt cx="3202715" cy="4435799"/>
            </a:xfrm>
          </p:grpSpPr>
          <p:grpSp>
            <p:nvGrpSpPr>
              <p:cNvPr id="18" name="组合 17"/>
              <p:cNvGrpSpPr/>
              <p:nvPr/>
            </p:nvGrpSpPr>
            <p:grpSpPr>
              <a:xfrm flipV="1">
                <a:off x="7919397" y="4980561"/>
                <a:ext cx="987567" cy="987568"/>
                <a:chOff x="3333750" y="1828800"/>
                <a:chExt cx="3505200" cy="3505200"/>
              </a:xfrm>
            </p:grpSpPr>
            <p:sp>
              <p:nvSpPr>
                <p:cNvPr id="22" name="任意多边形: 形状 21"/>
                <p:cNvSpPr/>
                <p:nvPr/>
              </p:nvSpPr>
              <p:spPr>
                <a:xfrm>
                  <a:off x="3333750" y="1828800"/>
                  <a:ext cx="3505200" cy="3505200"/>
                </a:xfrm>
                <a:custGeom>
                  <a:avLst/>
                  <a:gdLst>
                    <a:gd name="connsiteX0" fmla="*/ 1752600 w 3505200"/>
                    <a:gd name="connsiteY0" fmla="*/ 160020 h 3505200"/>
                    <a:gd name="connsiteX1" fmla="*/ 160020 w 3505200"/>
                    <a:gd name="connsiteY1" fmla="*/ 1752600 h 3505200"/>
                    <a:gd name="connsiteX2" fmla="*/ 1752600 w 3505200"/>
                    <a:gd name="connsiteY2" fmla="*/ 3345180 h 3505200"/>
                    <a:gd name="connsiteX3" fmla="*/ 3345180 w 3505200"/>
                    <a:gd name="connsiteY3" fmla="*/ 1752600 h 3505200"/>
                    <a:gd name="connsiteX4" fmla="*/ 1752600 w 3505200"/>
                    <a:gd name="connsiteY4" fmla="*/ 160020 h 3505200"/>
                    <a:gd name="connsiteX5" fmla="*/ 1752600 w 3505200"/>
                    <a:gd name="connsiteY5" fmla="*/ 0 h 3505200"/>
                    <a:gd name="connsiteX6" fmla="*/ 3505200 w 3505200"/>
                    <a:gd name="connsiteY6" fmla="*/ 1752600 h 3505200"/>
                    <a:gd name="connsiteX7" fmla="*/ 1752600 w 3505200"/>
                    <a:gd name="connsiteY7" fmla="*/ 3505200 h 3505200"/>
                    <a:gd name="connsiteX8" fmla="*/ 0 w 3505200"/>
                    <a:gd name="connsiteY8" fmla="*/ 1752600 h 3505200"/>
                    <a:gd name="connsiteX9" fmla="*/ 1752600 w 3505200"/>
                    <a:gd name="connsiteY9"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5200" h="3505200">
                      <a:moveTo>
                        <a:pt x="1752600" y="160020"/>
                      </a:moveTo>
                      <a:cubicBezTo>
                        <a:pt x="873042" y="160020"/>
                        <a:pt x="160020" y="873042"/>
                        <a:pt x="160020" y="1752600"/>
                      </a:cubicBezTo>
                      <a:cubicBezTo>
                        <a:pt x="160020" y="2632158"/>
                        <a:pt x="873042" y="3345180"/>
                        <a:pt x="1752600" y="3345180"/>
                      </a:cubicBezTo>
                      <a:cubicBezTo>
                        <a:pt x="2632158" y="3345180"/>
                        <a:pt x="3345180" y="2632158"/>
                        <a:pt x="3345180" y="1752600"/>
                      </a:cubicBezTo>
                      <a:cubicBezTo>
                        <a:pt x="3345180" y="873042"/>
                        <a:pt x="2632158" y="160020"/>
                        <a:pt x="1752600" y="160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任意多边形: 形状 22"/>
                <p:cNvSpPr/>
                <p:nvPr/>
              </p:nvSpPr>
              <p:spPr>
                <a:xfrm flipH="1">
                  <a:off x="3333750" y="1828800"/>
                  <a:ext cx="3505200" cy="3505200"/>
                </a:xfrm>
                <a:custGeom>
                  <a:avLst/>
                  <a:gdLst>
                    <a:gd name="connsiteX0" fmla="*/ 1752600 w 3505200"/>
                    <a:gd name="connsiteY0" fmla="*/ 0 h 3505200"/>
                    <a:gd name="connsiteX1" fmla="*/ 3505200 w 3505200"/>
                    <a:gd name="connsiteY1" fmla="*/ 1752600 h 3505200"/>
                    <a:gd name="connsiteX2" fmla="*/ 1752600 w 3505200"/>
                    <a:gd name="connsiteY2" fmla="*/ 3505200 h 3505200"/>
                    <a:gd name="connsiteX3" fmla="*/ 0 w 3505200"/>
                    <a:gd name="connsiteY3" fmla="*/ 1752600 h 3505200"/>
                    <a:gd name="connsiteX4" fmla="*/ 160020 w 3505200"/>
                    <a:gd name="connsiteY4" fmla="*/ 1752600 h 3505200"/>
                    <a:gd name="connsiteX5" fmla="*/ 1752600 w 3505200"/>
                    <a:gd name="connsiteY5" fmla="*/ 3345180 h 3505200"/>
                    <a:gd name="connsiteX6" fmla="*/ 3345180 w 3505200"/>
                    <a:gd name="connsiteY6" fmla="*/ 1752600 h 3505200"/>
                    <a:gd name="connsiteX7" fmla="*/ 1752600 w 3505200"/>
                    <a:gd name="connsiteY7" fmla="*/ 160020 h 3505200"/>
                    <a:gd name="connsiteX8" fmla="*/ 1752600 w 3505200"/>
                    <a:gd name="connsiteY8"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5200" h="3505200">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lnTo>
                        <a:pt x="160020" y="1752600"/>
                      </a:lnTo>
                      <a:cubicBezTo>
                        <a:pt x="160020" y="2632158"/>
                        <a:pt x="873042" y="3345180"/>
                        <a:pt x="1752600" y="3345180"/>
                      </a:cubicBezTo>
                      <a:cubicBezTo>
                        <a:pt x="2632158" y="3345180"/>
                        <a:pt x="3345180" y="2632158"/>
                        <a:pt x="3345180" y="1752600"/>
                      </a:cubicBezTo>
                      <a:cubicBezTo>
                        <a:pt x="3345180" y="873042"/>
                        <a:pt x="2632158" y="160020"/>
                        <a:pt x="1752600" y="160020"/>
                      </a:cubicBezTo>
                      <a:lnTo>
                        <a:pt x="17526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19" name="椭圆 18"/>
              <p:cNvSpPr/>
              <p:nvPr/>
            </p:nvSpPr>
            <p:spPr>
              <a:xfrm>
                <a:off x="8029262" y="5090427"/>
                <a:ext cx="767836" cy="76783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03</a:t>
                </a:r>
                <a:endParaRPr lang="en-US" altLang="zh-CN" b="1" dirty="0">
                  <a:latin typeface="微软雅黑" panose="020B0503020204020204" pitchFamily="34" charset="-122"/>
                  <a:ea typeface="微软雅黑" panose="020B0503020204020204" pitchFamily="34" charset="-122"/>
                </a:endParaRPr>
              </a:p>
            </p:txBody>
          </p:sp>
          <p:sp>
            <p:nvSpPr>
              <p:cNvPr id="20" name="矩形 19"/>
              <p:cNvSpPr/>
              <p:nvPr/>
            </p:nvSpPr>
            <p:spPr>
              <a:xfrm>
                <a:off x="6906525" y="1532330"/>
                <a:ext cx="320271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en-US" altLang="zh-CN" sz="2800" b="1" dirty="0" err="1">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sym typeface="Arial" panose="020B0604020202020204" pitchFamily="34" charset="0"/>
                  </a:rPr>
                  <a:t>Streamlit</a:t>
                </a:r>
                <a:endParaRPr kumimoji="1" lang="en-US" altLang="zh-CN" sz="2800" b="1" dirty="0" err="1">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3" name="组合 12"/>
            <p:cNvGrpSpPr/>
            <p:nvPr/>
          </p:nvGrpSpPr>
          <p:grpSpPr>
            <a:xfrm>
              <a:off x="8696893" y="1554958"/>
              <a:ext cx="3151474" cy="4410273"/>
              <a:chOff x="8504178" y="1554958"/>
              <a:chExt cx="3151474" cy="4410273"/>
            </a:xfrm>
          </p:grpSpPr>
          <p:sp>
            <p:nvSpPr>
              <p:cNvPr id="14" name="任意多边形: 形状 13"/>
              <p:cNvSpPr/>
              <p:nvPr/>
            </p:nvSpPr>
            <p:spPr>
              <a:xfrm flipV="1">
                <a:off x="10006587" y="4977663"/>
                <a:ext cx="987567" cy="987568"/>
              </a:xfrm>
              <a:custGeom>
                <a:avLst/>
                <a:gdLst>
                  <a:gd name="connsiteX0" fmla="*/ 1752600 w 3505200"/>
                  <a:gd name="connsiteY0" fmla="*/ 160020 h 3505200"/>
                  <a:gd name="connsiteX1" fmla="*/ 160020 w 3505200"/>
                  <a:gd name="connsiteY1" fmla="*/ 1752600 h 3505200"/>
                  <a:gd name="connsiteX2" fmla="*/ 1752600 w 3505200"/>
                  <a:gd name="connsiteY2" fmla="*/ 3345180 h 3505200"/>
                  <a:gd name="connsiteX3" fmla="*/ 3345180 w 3505200"/>
                  <a:gd name="connsiteY3" fmla="*/ 1752600 h 3505200"/>
                  <a:gd name="connsiteX4" fmla="*/ 1752600 w 3505200"/>
                  <a:gd name="connsiteY4" fmla="*/ 160020 h 3505200"/>
                  <a:gd name="connsiteX5" fmla="*/ 1752600 w 3505200"/>
                  <a:gd name="connsiteY5" fmla="*/ 0 h 3505200"/>
                  <a:gd name="connsiteX6" fmla="*/ 3505200 w 3505200"/>
                  <a:gd name="connsiteY6" fmla="*/ 1752600 h 3505200"/>
                  <a:gd name="connsiteX7" fmla="*/ 1752600 w 3505200"/>
                  <a:gd name="connsiteY7" fmla="*/ 3505200 h 3505200"/>
                  <a:gd name="connsiteX8" fmla="*/ 0 w 3505200"/>
                  <a:gd name="connsiteY8" fmla="*/ 1752600 h 3505200"/>
                  <a:gd name="connsiteX9" fmla="*/ 1752600 w 3505200"/>
                  <a:gd name="connsiteY9"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5200" h="3505200">
                    <a:moveTo>
                      <a:pt x="1752600" y="160020"/>
                    </a:moveTo>
                    <a:cubicBezTo>
                      <a:pt x="873042" y="160020"/>
                      <a:pt x="160020" y="873042"/>
                      <a:pt x="160020" y="1752600"/>
                    </a:cubicBezTo>
                    <a:cubicBezTo>
                      <a:pt x="160020" y="2632158"/>
                      <a:pt x="873042" y="3345180"/>
                      <a:pt x="1752600" y="3345180"/>
                    </a:cubicBezTo>
                    <a:cubicBezTo>
                      <a:pt x="2632158" y="3345180"/>
                      <a:pt x="3345180" y="2632158"/>
                      <a:pt x="3345180" y="1752600"/>
                    </a:cubicBezTo>
                    <a:cubicBezTo>
                      <a:pt x="3345180" y="873042"/>
                      <a:pt x="2632158" y="160020"/>
                      <a:pt x="1752600" y="160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p:nvSpPr>
            <p:spPr>
              <a:xfrm>
                <a:off x="10116452" y="5087528"/>
                <a:ext cx="767836" cy="76783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04</a:t>
                </a:r>
                <a:endParaRPr lang="en-US" altLang="zh-CN" b="1" dirty="0">
                  <a:latin typeface="微软雅黑" panose="020B0503020204020204" pitchFamily="34" charset="-122"/>
                  <a:ea typeface="微软雅黑" panose="020B0503020204020204" pitchFamily="34" charset="-122"/>
                </a:endParaRPr>
              </a:p>
            </p:txBody>
          </p:sp>
          <p:sp>
            <p:nvSpPr>
              <p:cNvPr id="16" name="矩形 15"/>
              <p:cNvSpPr/>
              <p:nvPr/>
            </p:nvSpPr>
            <p:spPr>
              <a:xfrm>
                <a:off x="8504178" y="1554958"/>
                <a:ext cx="315147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en-US" altLang="zh-CN" sz="2800" b="1" dirty="0" err="1">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sym typeface="Arial" panose="020B0604020202020204" pitchFamily="34" charset="0"/>
                  </a:rPr>
                  <a:t>FastChat</a:t>
                </a:r>
                <a:endParaRPr kumimoji="1" lang="en-US" altLang="zh-CN" sz="2800" b="1" dirty="0" err="1">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grpSp>
      </p:grpSp>
      <p:sp>
        <p:nvSpPr>
          <p:cNvPr id="51" name="矩形 50"/>
          <p:cNvSpPr/>
          <p:nvPr/>
        </p:nvSpPr>
        <p:spPr>
          <a:xfrm>
            <a:off x="1341342" y="1797838"/>
            <a:ext cx="923651"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kumimoji="1" lang="en-US" altLang="zh-CN" sz="28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sym typeface="Arial" panose="020B0604020202020204" pitchFamily="34" charset="0"/>
              </a:rPr>
              <a:t>LLM</a:t>
            </a:r>
            <a:endParaRPr kumimoji="1" lang="en-US" altLang="zh-CN" sz="28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4"/>
          <p:cNvSpPr/>
          <p:nvPr/>
        </p:nvSpPr>
        <p:spPr>
          <a:xfrm>
            <a:off x="390076" y="1511595"/>
            <a:ext cx="3753017" cy="4764514"/>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390076" y="1229508"/>
            <a:ext cx="3078748" cy="507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2400" b="1" dirty="0">
                <a:latin typeface="微软雅黑" panose="020B0503020204020204" pitchFamily="34" charset="-122"/>
                <a:ea typeface="微软雅黑" panose="020B0503020204020204" pitchFamily="34" charset="-122"/>
              </a:rPr>
              <a:t>前后端分离</a:t>
            </a:r>
            <a:endParaRPr kumimoji="1" lang="zh-CN" altLang="en-US" sz="2400" b="1" dirty="0">
              <a:latin typeface="微软雅黑" panose="020B0503020204020204" pitchFamily="34" charset="-122"/>
              <a:ea typeface="微软雅黑" panose="020B0503020204020204" pitchFamily="34" charset="-122"/>
            </a:endParaRPr>
          </a:p>
        </p:txBody>
      </p:sp>
      <p:sp>
        <p:nvSpPr>
          <p:cNvPr id="11" name="Rectangle 10"/>
          <p:cNvSpPr/>
          <p:nvPr/>
        </p:nvSpPr>
        <p:spPr bwMode="auto">
          <a:xfrm>
            <a:off x="8154594" y="6178062"/>
            <a:ext cx="661988" cy="285750"/>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51" name="Freeform: Shape 50"/>
          <p:cNvSpPr/>
          <p:nvPr/>
        </p:nvSpPr>
        <p:spPr>
          <a:xfrm rot="922852">
            <a:off x="6982049" y="5558850"/>
            <a:ext cx="1236293" cy="1236293"/>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53" name="Freeform: Shape 52"/>
          <p:cNvSpPr/>
          <p:nvPr/>
        </p:nvSpPr>
        <p:spPr>
          <a:xfrm>
            <a:off x="6058222" y="0"/>
            <a:ext cx="1228779" cy="1056112"/>
          </a:xfrm>
          <a:custGeom>
            <a:avLst/>
            <a:gdLst>
              <a:gd name="connsiteX0" fmla="*/ 325739 w 1228779"/>
              <a:gd name="connsiteY0" fmla="*/ 0 h 1056112"/>
              <a:gd name="connsiteX1" fmla="*/ 945267 w 1228779"/>
              <a:gd name="connsiteY1" fmla="*/ 0 h 1056112"/>
              <a:gd name="connsiteX2" fmla="*/ 1170437 w 1228779"/>
              <a:gd name="connsiteY2" fmla="*/ 310950 h 1056112"/>
              <a:gd name="connsiteX3" fmla="*/ 1101874 w 1228779"/>
              <a:gd name="connsiteY3" fmla="*/ 739463 h 1056112"/>
              <a:gd name="connsiteX4" fmla="*/ 745162 w 1228779"/>
              <a:gd name="connsiteY4" fmla="*/ 997770 h 1056112"/>
              <a:gd name="connsiteX5" fmla="*/ 316650 w 1228779"/>
              <a:gd name="connsiteY5" fmla="*/ 929207 h 1056112"/>
              <a:gd name="connsiteX6" fmla="*/ 58342 w 1228779"/>
              <a:gd name="connsiteY6" fmla="*/ 572495 h 1056112"/>
              <a:gd name="connsiteX7" fmla="*/ 126905 w 1228779"/>
              <a:gd name="connsiteY7" fmla="*/ 143983 h 1056112"/>
              <a:gd name="connsiteX8" fmla="*/ 325739 w 1228779"/>
              <a:gd name="connsiteY8" fmla="*/ 0 h 10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9" h="1056112">
                <a:moveTo>
                  <a:pt x="325739" y="0"/>
                </a:moveTo>
                <a:lnTo>
                  <a:pt x="945267" y="0"/>
                </a:lnTo>
                <a:lnTo>
                  <a:pt x="1170437" y="310950"/>
                </a:lnTo>
                <a:cubicBezTo>
                  <a:pt x="1269834" y="448214"/>
                  <a:pt x="1239138" y="640066"/>
                  <a:pt x="1101874" y="739463"/>
                </a:cubicBezTo>
                <a:lnTo>
                  <a:pt x="745162" y="997770"/>
                </a:lnTo>
                <a:cubicBezTo>
                  <a:pt x="607899" y="1097167"/>
                  <a:pt x="416047" y="1066471"/>
                  <a:pt x="316650" y="929207"/>
                </a:cubicBezTo>
                <a:lnTo>
                  <a:pt x="58342" y="572495"/>
                </a:lnTo>
                <a:cubicBezTo>
                  <a:pt x="-41055" y="435231"/>
                  <a:pt x="-10357" y="243380"/>
                  <a:pt x="126905" y="143983"/>
                </a:cubicBezTo>
                <a:lnTo>
                  <a:pt x="325739" y="0"/>
                </a:ln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0" name="Freeform: Shape 59"/>
          <p:cNvSpPr/>
          <p:nvPr/>
        </p:nvSpPr>
        <p:spPr>
          <a:xfrm>
            <a:off x="4629621" y="6042636"/>
            <a:ext cx="2413526" cy="801215"/>
          </a:xfrm>
          <a:custGeom>
            <a:avLst/>
            <a:gdLst>
              <a:gd name="connsiteX0" fmla="*/ 1354410 w 2223657"/>
              <a:gd name="connsiteY0" fmla="*/ 2628 h 762342"/>
              <a:gd name="connsiteX1" fmla="*/ 1610787 w 2223657"/>
              <a:gd name="connsiteY1" fmla="*/ 29488 h 762342"/>
              <a:gd name="connsiteX2" fmla="*/ 2007951 w 2223657"/>
              <a:gd name="connsiteY2" fmla="*/ 356792 h 762342"/>
              <a:gd name="connsiteX3" fmla="*/ 2223657 w 2223657"/>
              <a:gd name="connsiteY3" fmla="*/ 762342 h 762342"/>
              <a:gd name="connsiteX4" fmla="*/ 0 w 2223657"/>
              <a:gd name="connsiteY4" fmla="*/ 762342 h 762342"/>
              <a:gd name="connsiteX5" fmla="*/ 40169 w 2223657"/>
              <a:gd name="connsiteY5" fmla="*/ 701652 h 762342"/>
              <a:gd name="connsiteX6" fmla="*/ 246439 w 2223657"/>
              <a:gd name="connsiteY6" fmla="*/ 532087 h 762342"/>
              <a:gd name="connsiteX7" fmla="*/ 1098510 w 2223657"/>
              <a:gd name="connsiteY7" fmla="*/ 78884 h 762342"/>
              <a:gd name="connsiteX8" fmla="*/ 1354410 w 2223657"/>
              <a:gd name="connsiteY8" fmla="*/ 2628 h 76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657" h="762342">
                <a:moveTo>
                  <a:pt x="1354410" y="2628"/>
                </a:moveTo>
                <a:cubicBezTo>
                  <a:pt x="1441414" y="-5108"/>
                  <a:pt x="1528499" y="4342"/>
                  <a:pt x="1610787" y="29488"/>
                </a:cubicBezTo>
                <a:cubicBezTo>
                  <a:pt x="1775364" y="79779"/>
                  <a:pt x="1920757" y="192855"/>
                  <a:pt x="2007951" y="356792"/>
                </a:cubicBezTo>
                <a:lnTo>
                  <a:pt x="2223657" y="762342"/>
                </a:lnTo>
                <a:lnTo>
                  <a:pt x="0" y="762342"/>
                </a:lnTo>
                <a:lnTo>
                  <a:pt x="40169" y="701652"/>
                </a:lnTo>
                <a:cubicBezTo>
                  <a:pt x="95217" y="633832"/>
                  <a:pt x="164470" y="575685"/>
                  <a:pt x="246439" y="532087"/>
                </a:cubicBezTo>
                <a:lnTo>
                  <a:pt x="1098510" y="78884"/>
                </a:lnTo>
                <a:cubicBezTo>
                  <a:pt x="1180480" y="35286"/>
                  <a:pt x="1267405" y="10364"/>
                  <a:pt x="1354410" y="262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cs typeface="+mn-ea"/>
              <a:sym typeface="+mn-lt"/>
            </a:endParaRPr>
          </a:p>
        </p:txBody>
      </p:sp>
      <p:grpSp>
        <p:nvGrpSpPr>
          <p:cNvPr id="36" name="组合 35"/>
          <p:cNvGrpSpPr/>
          <p:nvPr/>
        </p:nvGrpSpPr>
        <p:grpSpPr>
          <a:xfrm>
            <a:off x="295276" y="402348"/>
            <a:ext cx="4591050" cy="760413"/>
            <a:chOff x="295275" y="231775"/>
            <a:chExt cx="4055881" cy="760413"/>
          </a:xfrm>
        </p:grpSpPr>
        <p:cxnSp>
          <p:nvCxnSpPr>
            <p:cNvPr id="38"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0"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1"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2"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grpSp>
      <p:cxnSp>
        <p:nvCxnSpPr>
          <p:cNvPr id="21" name="直接箭头连接符 4"/>
          <p:cNvCxnSpPr/>
          <p:nvPr/>
        </p:nvCxnSpPr>
        <p:spPr>
          <a:xfrm>
            <a:off x="0" y="6178062"/>
            <a:ext cx="193248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12"/>
          <p:cNvSpPr/>
          <p:nvPr/>
        </p:nvSpPr>
        <p:spPr>
          <a:xfrm>
            <a:off x="532536" y="1841871"/>
            <a:ext cx="3467964" cy="4111510"/>
          </a:xfrm>
          <a:prstGeom prst="rect">
            <a:avLst/>
          </a:prstGeom>
        </p:spPr>
        <p:txBody>
          <a:bodyPr wrap="square">
            <a:spAutoFit/>
          </a:bodyPr>
          <a:lstStyle/>
          <a:p>
            <a:pPr marL="171450" indent="-171450" algn="just">
              <a:lnSpc>
                <a:spcPct val="150000"/>
              </a:lnSpc>
              <a:buFont typeface="Wingdings" panose="05000000000000000000" pitchFamily="2" charset="2"/>
              <a:buChar char="ü"/>
              <a:defRPr/>
            </a:pP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前端使用 </a:t>
            </a:r>
            <a:r>
              <a:rPr lang="en-US" altLang="zh-CN" sz="16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Stremlit</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单独调用 </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lt"/>
              </a:rPr>
              <a:t>`webui.py`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即可独立启动前端，注意修改访问后端的 </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lt"/>
              </a:rPr>
              <a:t>URL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和 端口。</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171450" indent="-171450" algn="just">
              <a:lnSpc>
                <a:spcPct val="150000"/>
              </a:lnSpc>
              <a:buFont typeface="Wingdings" panose="05000000000000000000" pitchFamily="2" charset="2"/>
              <a:buChar char="ü"/>
              <a:defRPr/>
            </a:pP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171450" indent="-171450" algn="just">
              <a:lnSpc>
                <a:spcPct val="150000"/>
              </a:lnSpc>
              <a:buFont typeface="Wingdings" panose="05000000000000000000" pitchFamily="2" charset="2"/>
              <a:buChar char="ü"/>
              <a:defRPr/>
            </a:pP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后端使用 </a:t>
            </a:r>
            <a:r>
              <a:rPr lang="en-US" altLang="zh-CN" sz="16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FastAPI</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后端在整个项目中承载了所有功能的集成，包括响应前端请求、访问向量数据库和访问大模型推理引擎。通过调用 </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lt"/>
              </a:rPr>
              <a:t>`server/api.py`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可以启动后端。</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171450" indent="-171450" algn="just">
              <a:lnSpc>
                <a:spcPct val="150000"/>
              </a:lnSpc>
              <a:buFont typeface="Wingdings" panose="05000000000000000000" pitchFamily="2" charset="2"/>
              <a:buChar char="ü"/>
              <a:defRPr/>
            </a:pPr>
            <a:endParaRPr lang="id-ID" altLang="zh-CN" sz="1600"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171450" indent="-171450" algn="just">
              <a:lnSpc>
                <a:spcPct val="150000"/>
              </a:lnSpc>
              <a:buFont typeface="Wingdings" panose="05000000000000000000" pitchFamily="2" charset="2"/>
              <a:buChar char="ü"/>
              <a:defRPr/>
            </a:pP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大模型框架使用 </a:t>
            </a:r>
            <a:r>
              <a:rPr lang="en-US" altLang="zh-CN" sz="16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FastChat</a:t>
            </a:r>
            <a:endParaRPr lang="id-ID" altLang="zh-CN" sz="16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44" name="直接箭头连接符 4"/>
          <p:cNvCxnSpPr/>
          <p:nvPr/>
        </p:nvCxnSpPr>
        <p:spPr>
          <a:xfrm>
            <a:off x="9877413" y="6176996"/>
            <a:ext cx="2314587"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
          <p:cNvCxnSpPr/>
          <p:nvPr/>
        </p:nvCxnSpPr>
        <p:spPr>
          <a:xfrm flipV="1">
            <a:off x="9877413" y="5856818"/>
            <a:ext cx="0" cy="320178"/>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10"/>
          <p:cNvSpPr/>
          <p:nvPr/>
        </p:nvSpPr>
        <p:spPr bwMode="auto">
          <a:xfrm>
            <a:off x="-13836" y="6709475"/>
            <a:ext cx="3886573" cy="160987"/>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9" name="文本框 10"/>
          <p:cNvSpPr txBox="1">
            <a:spLocks noChangeArrowheads="1"/>
          </p:cNvSpPr>
          <p:nvPr/>
        </p:nvSpPr>
        <p:spPr bwMode="auto">
          <a:xfrm>
            <a:off x="556640" y="423576"/>
            <a:ext cx="412877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en-US" altLang="zh-CN" sz="4000" b="1" dirty="0">
                <a:solidFill>
                  <a:srgbClr val="262626"/>
                </a:solidFill>
                <a:latin typeface="微软雅黑" panose="020B0503020204020204" pitchFamily="34" charset="-122"/>
                <a:sym typeface="微软雅黑" panose="020B0503020204020204" pitchFamily="34" charset="-122"/>
              </a:rPr>
              <a:t>3.3 </a:t>
            </a:r>
            <a:r>
              <a:rPr lang="zh-CN" altLang="en-US" sz="4000" b="1" dirty="0">
                <a:solidFill>
                  <a:srgbClr val="262626"/>
                </a:solidFill>
                <a:latin typeface="微软雅黑" panose="020B0503020204020204" pitchFamily="34" charset="-122"/>
                <a:sym typeface="微软雅黑" panose="020B0503020204020204" pitchFamily="34" charset="-122"/>
              </a:rPr>
              <a:t>项目结构</a:t>
            </a:r>
            <a:endParaRPr lang="en-US" altLang="zh-CN" sz="4000" b="1" dirty="0">
              <a:solidFill>
                <a:srgbClr val="262626"/>
              </a:solidFill>
              <a:latin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4511019" y="285750"/>
            <a:ext cx="7566681" cy="6328191"/>
          </a:xfrm>
          <a:prstGeom prst="rect">
            <a:avLst/>
          </a:prstGeom>
        </p:spPr>
      </p:pic>
      <p:sp>
        <p:nvSpPr>
          <p:cNvPr id="10" name="矩形 9"/>
          <p:cNvSpPr/>
          <p:nvPr/>
        </p:nvSpPr>
        <p:spPr>
          <a:xfrm>
            <a:off x="8631264" y="181547"/>
            <a:ext cx="4749800" cy="523220"/>
          </a:xfrm>
          <a:prstGeom prst="rect">
            <a:avLst/>
          </a:prstGeom>
          <a:noFill/>
        </p:spPr>
        <p:txBody>
          <a:bodyPr wrap="square" lIns="91440" tIns="45720" rIns="91440" bIns="45720">
            <a:spAutoFit/>
          </a:bodyPr>
          <a:lstStyle/>
          <a:p>
            <a:pPr algn="ctr"/>
            <a:r>
              <a:rPr lang="zh-CN" altLang="en-US" sz="2800" b="1" i="1" dirty="0">
                <a:ln w="9525">
                  <a:solidFill>
                    <a:schemeClr val="bg1"/>
                  </a:solidFill>
                  <a:prstDash val="solid"/>
                </a:ln>
                <a:solidFill>
                  <a:srgbClr val="C00000"/>
                </a:solidFill>
                <a:effectLst>
                  <a:glow rad="12700">
                    <a:schemeClr val="accent1">
                      <a:alpha val="40000"/>
                    </a:schemeClr>
                  </a:glow>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重要文件概览</a:t>
            </a:r>
            <a:endParaRPr lang="zh-CN" altLang="en-US" sz="2800" b="1" i="1" cap="none" spc="0" dirty="0">
              <a:ln w="9525">
                <a:solidFill>
                  <a:schemeClr val="bg1"/>
                </a:solidFill>
                <a:prstDash val="solid"/>
              </a:ln>
              <a:solidFill>
                <a:srgbClr val="C00000"/>
              </a:solidFill>
              <a:effectLst>
                <a:glow rad="12700">
                  <a:schemeClr val="accent1">
                    <a:alpha val="40000"/>
                  </a:schemeClr>
                </a:glow>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t="15001" b="625"/>
          <a:stretch>
            <a:fillRect/>
          </a:stretch>
        </p:blipFill>
        <p:spPr>
          <a:xfrm>
            <a:off x="0" y="0"/>
            <a:ext cx="12192000" cy="6858000"/>
          </a:xfrm>
          <a:prstGeom prst="rect">
            <a:avLst/>
          </a:prstGeom>
        </p:spPr>
      </p:pic>
      <p:grpSp>
        <p:nvGrpSpPr>
          <p:cNvPr id="2" name="组合 1"/>
          <p:cNvGrpSpPr/>
          <p:nvPr/>
        </p:nvGrpSpPr>
        <p:grpSpPr>
          <a:xfrm>
            <a:off x="953768" y="867795"/>
            <a:ext cx="4615759" cy="1569395"/>
            <a:chOff x="1203150" y="2391795"/>
            <a:chExt cx="4615759" cy="1569395"/>
          </a:xfrm>
        </p:grpSpPr>
        <p:sp>
          <p:nvSpPr>
            <p:cNvPr id="20" name="Text Placeholder 5"/>
            <p:cNvSpPr txBox="1"/>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微软雅黑" panose="020B0503020204020204" pitchFamily="34" charset="-122"/>
                  <a:ea typeface="微软雅黑" panose="020B0503020204020204" pitchFamily="34" charset="-122"/>
                  <a:cs typeface="+mn-ea"/>
                  <a:sym typeface="+mn-lt"/>
                </a:rPr>
                <a:t>04</a:t>
              </a:r>
              <a:endParaRPr lang="en-US" altLang="zh-CN" sz="5400" b="1" dirty="0">
                <a:solidFill>
                  <a:schemeClr val="bg1"/>
                </a:solidFill>
                <a:latin typeface="微软雅黑" panose="020B0503020204020204" pitchFamily="34" charset="-122"/>
                <a:ea typeface="微软雅黑" panose="020B0503020204020204" pitchFamily="34" charset="-122"/>
                <a:cs typeface="+mn-ea"/>
                <a:sym typeface="+mn-lt"/>
              </a:endParaRPr>
            </a:p>
          </p:txBody>
        </p:sp>
        <p:cxnSp>
          <p:nvCxnSpPr>
            <p:cNvPr id="30" name="Straight Connector 11"/>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p:cNvSpPr/>
            <p:nvPr/>
          </p:nvSpPr>
          <p:spPr>
            <a:xfrm>
              <a:off x="2481908" y="2391795"/>
              <a:ext cx="2492990" cy="830997"/>
            </a:xfrm>
            <a:prstGeom prst="rect">
              <a:avLst/>
            </a:prstGeom>
          </p:spPr>
          <p:txBody>
            <a:bodyPr wrap="none">
              <a:spAutoFit/>
            </a:bodyPr>
            <a:lstStyle/>
            <a:p>
              <a:r>
                <a:rPr lang="zh-CN" altLang="en-US" sz="4800" b="1" spc="-3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rPr>
                <a:t>项目演示</a:t>
              </a:r>
              <a:endParaRPr lang="zh-CN" altLang="en-US" sz="4800" b="1" spc="-3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endParaRPr>
            </a:p>
          </p:txBody>
        </p:sp>
        <p:sp>
          <p:nvSpPr>
            <p:cNvPr id="21" name="矩形8435759"/>
            <p:cNvSpPr/>
            <p:nvPr/>
          </p:nvSpPr>
          <p:spPr>
            <a:xfrm>
              <a:off x="1203150" y="3499525"/>
              <a:ext cx="4615759" cy="461665"/>
            </a:xfrm>
            <a:prstGeom prst="rect">
              <a:avLst/>
            </a:prstGeom>
          </p:spPr>
          <p:txBody>
            <a:bodyPr wrap="square">
              <a:spAutoFit/>
            </a:bodyPr>
            <a:lstStyle/>
            <a:p>
              <a:pPr algn="just"/>
              <a:endParaRPr lang="en-US" altLang="zh-CN" sz="24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endParaRPr>
            </a:p>
          </p:txBody>
        </p:sp>
      </p:gr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0540" y="5992586"/>
            <a:ext cx="1758315" cy="495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p:cNvGrpSpPr/>
          <p:nvPr/>
        </p:nvGrpSpPr>
        <p:grpSpPr>
          <a:xfrm>
            <a:off x="295275" y="402348"/>
            <a:ext cx="3976987"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grpSp>
      <p:sp>
        <p:nvSpPr>
          <p:cNvPr id="25" name="文本框 10"/>
          <p:cNvSpPr txBox="1">
            <a:spLocks noChangeArrowheads="1"/>
          </p:cNvSpPr>
          <p:nvPr/>
        </p:nvSpPr>
        <p:spPr bwMode="auto">
          <a:xfrm>
            <a:off x="482532"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en-US" altLang="zh-CN" sz="4000" b="1" dirty="0">
                <a:solidFill>
                  <a:srgbClr val="262626"/>
                </a:solidFill>
                <a:latin typeface="微软雅黑" panose="020B0503020204020204" pitchFamily="34" charset="-122"/>
                <a:sym typeface="微软雅黑" panose="020B0503020204020204" pitchFamily="34" charset="-122"/>
              </a:rPr>
              <a:t>4.</a:t>
            </a:r>
            <a:r>
              <a:rPr lang="zh-CN" altLang="en-US" sz="4000" b="1" dirty="0">
                <a:solidFill>
                  <a:srgbClr val="262626"/>
                </a:solidFill>
                <a:latin typeface="微软雅黑" panose="020B0503020204020204" pitchFamily="34" charset="-122"/>
                <a:sym typeface="微软雅黑" panose="020B0503020204020204" pitchFamily="34" charset="-122"/>
              </a:rPr>
              <a:t>项目演示</a:t>
            </a:r>
            <a:endParaRPr lang="en-US" altLang="zh-CN" sz="4000" b="1" dirty="0">
              <a:solidFill>
                <a:srgbClr val="262626"/>
              </a:solidFill>
              <a:latin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34122" t="3568" r="15623" b="1640"/>
          <a:stretch>
            <a:fillRect/>
          </a:stretch>
        </p:blipFill>
        <p:spPr>
          <a:xfrm>
            <a:off x="153204" y="1772447"/>
            <a:ext cx="3076225" cy="500838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7165" y="1943099"/>
            <a:ext cx="7996308" cy="4711700"/>
          </a:xfrm>
          <a:prstGeom prst="rect">
            <a:avLst/>
          </a:prstGeom>
        </p:spPr>
      </p:pic>
      <p:pic>
        <p:nvPicPr>
          <p:cNvPr id="9" name="图片 8"/>
          <p:cNvPicPr>
            <a:picLocks noChangeAspect="1"/>
          </p:cNvPicPr>
          <p:nvPr/>
        </p:nvPicPr>
        <p:blipFill>
          <a:blip r:embed="rId3"/>
          <a:stretch>
            <a:fillRect/>
          </a:stretch>
        </p:blipFill>
        <p:spPr>
          <a:xfrm>
            <a:off x="9442451" y="2136"/>
            <a:ext cx="2813050" cy="1090775"/>
          </a:xfrm>
          <a:prstGeom prst="rect">
            <a:avLst/>
          </a:prstGeom>
        </p:spPr>
      </p:pic>
      <p:sp>
        <p:nvSpPr>
          <p:cNvPr id="10" name="任意多边形: 形状 9"/>
          <p:cNvSpPr/>
          <p:nvPr/>
        </p:nvSpPr>
        <p:spPr>
          <a:xfrm>
            <a:off x="3994532" y="1064560"/>
            <a:ext cx="811116" cy="707886"/>
          </a:xfrm>
          <a:custGeom>
            <a:avLst/>
            <a:gdLst>
              <a:gd name="connsiteX0" fmla="*/ 234364 w 607639"/>
              <a:gd name="connsiteY0" fmla="*/ 416013 h 572074"/>
              <a:gd name="connsiteX1" fmla="*/ 208375 w 607639"/>
              <a:gd name="connsiteY1" fmla="*/ 442053 h 572074"/>
              <a:gd name="connsiteX2" fmla="*/ 234364 w 607639"/>
              <a:gd name="connsiteY2" fmla="*/ 468004 h 572074"/>
              <a:gd name="connsiteX3" fmla="*/ 373294 w 607639"/>
              <a:gd name="connsiteY3" fmla="*/ 468004 h 572074"/>
              <a:gd name="connsiteX4" fmla="*/ 399283 w 607639"/>
              <a:gd name="connsiteY4" fmla="*/ 442053 h 572074"/>
              <a:gd name="connsiteX5" fmla="*/ 373294 w 607639"/>
              <a:gd name="connsiteY5" fmla="*/ 416013 h 572074"/>
              <a:gd name="connsiteX6" fmla="*/ 364572 w 607639"/>
              <a:gd name="connsiteY6" fmla="*/ 312032 h 572074"/>
              <a:gd name="connsiteX7" fmla="*/ 329862 w 607639"/>
              <a:gd name="connsiteY7" fmla="*/ 346693 h 572074"/>
              <a:gd name="connsiteX8" fmla="*/ 364572 w 607639"/>
              <a:gd name="connsiteY8" fmla="*/ 381353 h 572074"/>
              <a:gd name="connsiteX9" fmla="*/ 399283 w 607639"/>
              <a:gd name="connsiteY9" fmla="*/ 346693 h 572074"/>
              <a:gd name="connsiteX10" fmla="*/ 364572 w 607639"/>
              <a:gd name="connsiteY10" fmla="*/ 312032 h 572074"/>
              <a:gd name="connsiteX11" fmla="*/ 243086 w 607639"/>
              <a:gd name="connsiteY11" fmla="*/ 312032 h 572074"/>
              <a:gd name="connsiteX12" fmla="*/ 208375 w 607639"/>
              <a:gd name="connsiteY12" fmla="*/ 346693 h 572074"/>
              <a:gd name="connsiteX13" fmla="*/ 243086 w 607639"/>
              <a:gd name="connsiteY13" fmla="*/ 381353 h 572074"/>
              <a:gd name="connsiteX14" fmla="*/ 277796 w 607639"/>
              <a:gd name="connsiteY14" fmla="*/ 346693 h 572074"/>
              <a:gd name="connsiteX15" fmla="*/ 243086 w 607639"/>
              <a:gd name="connsiteY15" fmla="*/ 312032 h 572074"/>
              <a:gd name="connsiteX16" fmla="*/ 555562 w 607639"/>
              <a:gd name="connsiteY16" fmla="*/ 311970 h 572074"/>
              <a:gd name="connsiteX17" fmla="*/ 581556 w 607639"/>
              <a:gd name="connsiteY17" fmla="*/ 311970 h 572074"/>
              <a:gd name="connsiteX18" fmla="*/ 607639 w 607639"/>
              <a:gd name="connsiteY18" fmla="*/ 337929 h 572074"/>
              <a:gd name="connsiteX19" fmla="*/ 607639 w 607639"/>
              <a:gd name="connsiteY19" fmla="*/ 442031 h 572074"/>
              <a:gd name="connsiteX20" fmla="*/ 581556 w 607639"/>
              <a:gd name="connsiteY20" fmla="*/ 467990 h 572074"/>
              <a:gd name="connsiteX21" fmla="*/ 555562 w 607639"/>
              <a:gd name="connsiteY21" fmla="*/ 467990 h 572074"/>
              <a:gd name="connsiteX22" fmla="*/ 555562 w 607639"/>
              <a:gd name="connsiteY22" fmla="*/ 442031 h 572074"/>
              <a:gd name="connsiteX23" fmla="*/ 555562 w 607639"/>
              <a:gd name="connsiteY23" fmla="*/ 415983 h 572074"/>
              <a:gd name="connsiteX24" fmla="*/ 555562 w 607639"/>
              <a:gd name="connsiteY24" fmla="*/ 363977 h 572074"/>
              <a:gd name="connsiteX25" fmla="*/ 555562 w 607639"/>
              <a:gd name="connsiteY25" fmla="*/ 337929 h 572074"/>
              <a:gd name="connsiteX26" fmla="*/ 26083 w 607639"/>
              <a:gd name="connsiteY26" fmla="*/ 311970 h 572074"/>
              <a:gd name="connsiteX27" fmla="*/ 52077 w 607639"/>
              <a:gd name="connsiteY27" fmla="*/ 311970 h 572074"/>
              <a:gd name="connsiteX28" fmla="*/ 52077 w 607639"/>
              <a:gd name="connsiteY28" fmla="*/ 337929 h 572074"/>
              <a:gd name="connsiteX29" fmla="*/ 52077 w 607639"/>
              <a:gd name="connsiteY29" fmla="*/ 363977 h 572074"/>
              <a:gd name="connsiteX30" fmla="*/ 52077 w 607639"/>
              <a:gd name="connsiteY30" fmla="*/ 415983 h 572074"/>
              <a:gd name="connsiteX31" fmla="*/ 52077 w 607639"/>
              <a:gd name="connsiteY31" fmla="*/ 442031 h 572074"/>
              <a:gd name="connsiteX32" fmla="*/ 52077 w 607639"/>
              <a:gd name="connsiteY32" fmla="*/ 467990 h 572074"/>
              <a:gd name="connsiteX33" fmla="*/ 26083 w 607639"/>
              <a:gd name="connsiteY33" fmla="*/ 467990 h 572074"/>
              <a:gd name="connsiteX34" fmla="*/ 0 w 607639"/>
              <a:gd name="connsiteY34" fmla="*/ 442031 h 572074"/>
              <a:gd name="connsiteX35" fmla="*/ 0 w 607639"/>
              <a:gd name="connsiteY35" fmla="*/ 337929 h 572074"/>
              <a:gd name="connsiteX36" fmla="*/ 26083 w 607639"/>
              <a:gd name="connsiteY36" fmla="*/ 311970 h 572074"/>
              <a:gd name="connsiteX37" fmla="*/ 303784 w 607639"/>
              <a:gd name="connsiteY37" fmla="*/ 0 h 572074"/>
              <a:gd name="connsiteX38" fmla="*/ 381927 w 607639"/>
              <a:gd name="connsiteY38" fmla="*/ 78030 h 572074"/>
              <a:gd name="connsiteX39" fmla="*/ 329862 w 607639"/>
              <a:gd name="connsiteY39" fmla="*/ 151528 h 572074"/>
              <a:gd name="connsiteX40" fmla="*/ 329862 w 607639"/>
              <a:gd name="connsiteY40" fmla="*/ 208051 h 572074"/>
              <a:gd name="connsiteX41" fmla="*/ 477426 w 607639"/>
              <a:gd name="connsiteY41" fmla="*/ 208051 h 572074"/>
              <a:gd name="connsiteX42" fmla="*/ 503414 w 607639"/>
              <a:gd name="connsiteY42" fmla="*/ 234002 h 572074"/>
              <a:gd name="connsiteX43" fmla="*/ 503414 w 607639"/>
              <a:gd name="connsiteY43" fmla="*/ 312032 h 572074"/>
              <a:gd name="connsiteX44" fmla="*/ 503414 w 607639"/>
              <a:gd name="connsiteY44" fmla="*/ 337983 h 572074"/>
              <a:gd name="connsiteX45" fmla="*/ 503414 w 607639"/>
              <a:gd name="connsiteY45" fmla="*/ 364023 h 572074"/>
              <a:gd name="connsiteX46" fmla="*/ 503414 w 607639"/>
              <a:gd name="connsiteY46" fmla="*/ 416013 h 572074"/>
              <a:gd name="connsiteX47" fmla="*/ 503414 w 607639"/>
              <a:gd name="connsiteY47" fmla="*/ 442053 h 572074"/>
              <a:gd name="connsiteX48" fmla="*/ 503414 w 607639"/>
              <a:gd name="connsiteY48" fmla="*/ 468004 h 572074"/>
              <a:gd name="connsiteX49" fmla="*/ 503414 w 607639"/>
              <a:gd name="connsiteY49" fmla="*/ 546034 h 572074"/>
              <a:gd name="connsiteX50" fmla="*/ 477426 w 607639"/>
              <a:gd name="connsiteY50" fmla="*/ 572074 h 572074"/>
              <a:gd name="connsiteX51" fmla="*/ 130232 w 607639"/>
              <a:gd name="connsiteY51" fmla="*/ 572074 h 572074"/>
              <a:gd name="connsiteX52" fmla="*/ 104155 w 607639"/>
              <a:gd name="connsiteY52" fmla="*/ 546034 h 572074"/>
              <a:gd name="connsiteX53" fmla="*/ 104155 w 607639"/>
              <a:gd name="connsiteY53" fmla="*/ 468004 h 572074"/>
              <a:gd name="connsiteX54" fmla="*/ 104155 w 607639"/>
              <a:gd name="connsiteY54" fmla="*/ 442053 h 572074"/>
              <a:gd name="connsiteX55" fmla="*/ 104155 w 607639"/>
              <a:gd name="connsiteY55" fmla="*/ 416013 h 572074"/>
              <a:gd name="connsiteX56" fmla="*/ 104155 w 607639"/>
              <a:gd name="connsiteY56" fmla="*/ 364023 h 572074"/>
              <a:gd name="connsiteX57" fmla="*/ 104155 w 607639"/>
              <a:gd name="connsiteY57" fmla="*/ 337983 h 572074"/>
              <a:gd name="connsiteX58" fmla="*/ 104155 w 607639"/>
              <a:gd name="connsiteY58" fmla="*/ 312032 h 572074"/>
              <a:gd name="connsiteX59" fmla="*/ 104155 w 607639"/>
              <a:gd name="connsiteY59" fmla="*/ 234002 h 572074"/>
              <a:gd name="connsiteX60" fmla="*/ 130232 w 607639"/>
              <a:gd name="connsiteY60" fmla="*/ 208051 h 572074"/>
              <a:gd name="connsiteX61" fmla="*/ 277796 w 607639"/>
              <a:gd name="connsiteY61" fmla="*/ 208051 h 572074"/>
              <a:gd name="connsiteX62" fmla="*/ 277796 w 607639"/>
              <a:gd name="connsiteY62" fmla="*/ 151528 h 572074"/>
              <a:gd name="connsiteX63" fmla="*/ 225731 w 607639"/>
              <a:gd name="connsiteY63" fmla="*/ 78030 h 572074"/>
              <a:gd name="connsiteX64" fmla="*/ 303784 w 607639"/>
              <a:gd name="connsiteY64" fmla="*/ 0 h 5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7639" h="572074">
                <a:moveTo>
                  <a:pt x="234364" y="416013"/>
                </a:moveTo>
                <a:cubicBezTo>
                  <a:pt x="220034" y="416013"/>
                  <a:pt x="208375" y="427656"/>
                  <a:pt x="208375" y="442053"/>
                </a:cubicBezTo>
                <a:cubicBezTo>
                  <a:pt x="208375" y="456362"/>
                  <a:pt x="220034" y="468004"/>
                  <a:pt x="234364" y="468004"/>
                </a:cubicBezTo>
                <a:lnTo>
                  <a:pt x="373294" y="468004"/>
                </a:lnTo>
                <a:cubicBezTo>
                  <a:pt x="387624" y="468004"/>
                  <a:pt x="399283" y="456362"/>
                  <a:pt x="399283" y="442053"/>
                </a:cubicBezTo>
                <a:cubicBezTo>
                  <a:pt x="399283" y="427656"/>
                  <a:pt x="387624" y="416013"/>
                  <a:pt x="373294" y="416013"/>
                </a:cubicBezTo>
                <a:close/>
                <a:moveTo>
                  <a:pt x="364572" y="312032"/>
                </a:moveTo>
                <a:cubicBezTo>
                  <a:pt x="345437" y="312032"/>
                  <a:pt x="329862" y="327585"/>
                  <a:pt x="329862" y="346693"/>
                </a:cubicBezTo>
                <a:cubicBezTo>
                  <a:pt x="329862" y="365800"/>
                  <a:pt x="345437" y="381353"/>
                  <a:pt x="364572" y="381353"/>
                </a:cubicBezTo>
                <a:cubicBezTo>
                  <a:pt x="383708" y="381353"/>
                  <a:pt x="399283" y="365800"/>
                  <a:pt x="399283" y="346693"/>
                </a:cubicBezTo>
                <a:cubicBezTo>
                  <a:pt x="399283" y="327585"/>
                  <a:pt x="383708" y="312032"/>
                  <a:pt x="364572" y="312032"/>
                </a:cubicBezTo>
                <a:close/>
                <a:moveTo>
                  <a:pt x="243086" y="312032"/>
                </a:moveTo>
                <a:cubicBezTo>
                  <a:pt x="223950" y="312032"/>
                  <a:pt x="208375" y="327585"/>
                  <a:pt x="208375" y="346693"/>
                </a:cubicBezTo>
                <a:cubicBezTo>
                  <a:pt x="208375" y="365800"/>
                  <a:pt x="223950" y="381353"/>
                  <a:pt x="243086" y="381353"/>
                </a:cubicBezTo>
                <a:cubicBezTo>
                  <a:pt x="262221" y="381353"/>
                  <a:pt x="277796" y="365800"/>
                  <a:pt x="277796" y="346693"/>
                </a:cubicBezTo>
                <a:cubicBezTo>
                  <a:pt x="277796" y="327585"/>
                  <a:pt x="262221" y="312032"/>
                  <a:pt x="243086" y="312032"/>
                </a:cubicBezTo>
                <a:close/>
                <a:moveTo>
                  <a:pt x="555562" y="311970"/>
                </a:moveTo>
                <a:lnTo>
                  <a:pt x="581556" y="311970"/>
                </a:lnTo>
                <a:cubicBezTo>
                  <a:pt x="595977" y="311970"/>
                  <a:pt x="607639" y="323616"/>
                  <a:pt x="607639" y="337929"/>
                </a:cubicBezTo>
                <a:lnTo>
                  <a:pt x="607639" y="442031"/>
                </a:lnTo>
                <a:cubicBezTo>
                  <a:pt x="607639" y="456344"/>
                  <a:pt x="595977" y="467990"/>
                  <a:pt x="581556" y="467990"/>
                </a:cubicBezTo>
                <a:lnTo>
                  <a:pt x="555562" y="467990"/>
                </a:lnTo>
                <a:lnTo>
                  <a:pt x="555562" y="442031"/>
                </a:lnTo>
                <a:lnTo>
                  <a:pt x="555562" y="415983"/>
                </a:lnTo>
                <a:lnTo>
                  <a:pt x="555562" y="363977"/>
                </a:lnTo>
                <a:lnTo>
                  <a:pt x="555562" y="337929"/>
                </a:lnTo>
                <a:close/>
                <a:moveTo>
                  <a:pt x="26083" y="311970"/>
                </a:moveTo>
                <a:lnTo>
                  <a:pt x="52077" y="311970"/>
                </a:lnTo>
                <a:lnTo>
                  <a:pt x="52077" y="337929"/>
                </a:lnTo>
                <a:lnTo>
                  <a:pt x="52077" y="363977"/>
                </a:lnTo>
                <a:lnTo>
                  <a:pt x="52077" y="415983"/>
                </a:lnTo>
                <a:lnTo>
                  <a:pt x="52077" y="442031"/>
                </a:lnTo>
                <a:lnTo>
                  <a:pt x="52077" y="467990"/>
                </a:lnTo>
                <a:lnTo>
                  <a:pt x="26083" y="467990"/>
                </a:lnTo>
                <a:cubicBezTo>
                  <a:pt x="11662" y="467990"/>
                  <a:pt x="0" y="456344"/>
                  <a:pt x="0" y="442031"/>
                </a:cubicBezTo>
                <a:lnTo>
                  <a:pt x="0" y="337929"/>
                </a:lnTo>
                <a:cubicBezTo>
                  <a:pt x="0" y="323616"/>
                  <a:pt x="11662" y="311970"/>
                  <a:pt x="26083" y="311970"/>
                </a:cubicBezTo>
                <a:close/>
                <a:moveTo>
                  <a:pt x="303784" y="0"/>
                </a:moveTo>
                <a:cubicBezTo>
                  <a:pt x="346861" y="0"/>
                  <a:pt x="381927" y="35016"/>
                  <a:pt x="381927" y="78030"/>
                </a:cubicBezTo>
                <a:cubicBezTo>
                  <a:pt x="381927" y="111891"/>
                  <a:pt x="360122" y="140774"/>
                  <a:pt x="329862" y="151528"/>
                </a:cubicBezTo>
                <a:lnTo>
                  <a:pt x="329862" y="208051"/>
                </a:lnTo>
                <a:lnTo>
                  <a:pt x="477426" y="208051"/>
                </a:lnTo>
                <a:cubicBezTo>
                  <a:pt x="491755" y="208051"/>
                  <a:pt x="503414" y="219693"/>
                  <a:pt x="503414" y="234002"/>
                </a:cubicBezTo>
                <a:lnTo>
                  <a:pt x="503414" y="312032"/>
                </a:lnTo>
                <a:lnTo>
                  <a:pt x="503414" y="337983"/>
                </a:lnTo>
                <a:lnTo>
                  <a:pt x="503414" y="364023"/>
                </a:lnTo>
                <a:lnTo>
                  <a:pt x="503414" y="416013"/>
                </a:lnTo>
                <a:lnTo>
                  <a:pt x="503414" y="442053"/>
                </a:lnTo>
                <a:lnTo>
                  <a:pt x="503414" y="468004"/>
                </a:lnTo>
                <a:lnTo>
                  <a:pt x="503414" y="546034"/>
                </a:lnTo>
                <a:cubicBezTo>
                  <a:pt x="503414" y="560432"/>
                  <a:pt x="491755" y="572074"/>
                  <a:pt x="477426" y="572074"/>
                </a:cubicBezTo>
                <a:lnTo>
                  <a:pt x="130232" y="572074"/>
                </a:lnTo>
                <a:cubicBezTo>
                  <a:pt x="115814" y="572074"/>
                  <a:pt x="104155" y="560432"/>
                  <a:pt x="104155" y="546034"/>
                </a:cubicBezTo>
                <a:lnTo>
                  <a:pt x="104155" y="468004"/>
                </a:lnTo>
                <a:lnTo>
                  <a:pt x="104155" y="442053"/>
                </a:lnTo>
                <a:lnTo>
                  <a:pt x="104155" y="416013"/>
                </a:lnTo>
                <a:lnTo>
                  <a:pt x="104155" y="364023"/>
                </a:lnTo>
                <a:lnTo>
                  <a:pt x="104155" y="337983"/>
                </a:lnTo>
                <a:lnTo>
                  <a:pt x="104155" y="312032"/>
                </a:lnTo>
                <a:lnTo>
                  <a:pt x="104155" y="234002"/>
                </a:lnTo>
                <a:cubicBezTo>
                  <a:pt x="104155" y="219693"/>
                  <a:pt x="115814" y="208051"/>
                  <a:pt x="130232" y="208051"/>
                </a:cubicBezTo>
                <a:lnTo>
                  <a:pt x="277796" y="208051"/>
                </a:lnTo>
                <a:lnTo>
                  <a:pt x="277796" y="151528"/>
                </a:lnTo>
                <a:cubicBezTo>
                  <a:pt x="247447" y="140774"/>
                  <a:pt x="225731" y="111891"/>
                  <a:pt x="225731" y="78030"/>
                </a:cubicBezTo>
                <a:cubicBezTo>
                  <a:pt x="225731" y="35016"/>
                  <a:pt x="260708" y="0"/>
                  <a:pt x="30378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任意多边形: 形状 10"/>
          <p:cNvSpPr/>
          <p:nvPr/>
        </p:nvSpPr>
        <p:spPr>
          <a:xfrm>
            <a:off x="579537" y="1162761"/>
            <a:ext cx="609231" cy="609685"/>
          </a:xfrm>
          <a:custGeom>
            <a:avLst/>
            <a:gdLst>
              <a:gd name="connsiteX0" fmla="*/ 202154 w 533102"/>
              <a:gd name="connsiteY0" fmla="*/ 295826 h 533499"/>
              <a:gd name="connsiteX1" fmla="*/ 192773 w 533102"/>
              <a:gd name="connsiteY1" fmla="*/ 340073 h 533499"/>
              <a:gd name="connsiteX2" fmla="*/ 236915 w 533102"/>
              <a:gd name="connsiteY2" fmla="*/ 330547 h 533499"/>
              <a:gd name="connsiteX3" fmla="*/ 404723 w 533102"/>
              <a:gd name="connsiteY3" fmla="*/ 92401 h 533499"/>
              <a:gd name="connsiteX4" fmla="*/ 231820 w 533102"/>
              <a:gd name="connsiteY4" fmla="*/ 265295 h 533499"/>
              <a:gd name="connsiteX5" fmla="*/ 269105 w 533102"/>
              <a:gd name="connsiteY5" fmla="*/ 302589 h 533499"/>
              <a:gd name="connsiteX6" fmla="*/ 442008 w 533102"/>
              <a:gd name="connsiteY6" fmla="*/ 129695 h 533499"/>
              <a:gd name="connsiteX7" fmla="*/ 447008 w 533102"/>
              <a:gd name="connsiteY7" fmla="*/ 50106 h 533499"/>
              <a:gd name="connsiteX8" fmla="*/ 433341 w 533102"/>
              <a:gd name="connsiteY8" fmla="*/ 63823 h 533499"/>
              <a:gd name="connsiteX9" fmla="*/ 470579 w 533102"/>
              <a:gd name="connsiteY9" fmla="*/ 101022 h 533499"/>
              <a:gd name="connsiteX10" fmla="*/ 484341 w 533102"/>
              <a:gd name="connsiteY10" fmla="*/ 87305 h 533499"/>
              <a:gd name="connsiteX11" fmla="*/ 487055 w 533102"/>
              <a:gd name="connsiteY11" fmla="*/ 80446 h 533499"/>
              <a:gd name="connsiteX12" fmla="*/ 483150 w 533102"/>
              <a:gd name="connsiteY12" fmla="*/ 71349 h 533499"/>
              <a:gd name="connsiteX13" fmla="*/ 463055 w 533102"/>
              <a:gd name="connsiteY13" fmla="*/ 51249 h 533499"/>
              <a:gd name="connsiteX14" fmla="*/ 447008 w 533102"/>
              <a:gd name="connsiteY14" fmla="*/ 50106 h 533499"/>
              <a:gd name="connsiteX15" fmla="*/ 41664 w 533102"/>
              <a:gd name="connsiteY15" fmla="*/ 38192 h 533499"/>
              <a:gd name="connsiteX16" fmla="*/ 280936 w 533102"/>
              <a:gd name="connsiteY16" fmla="*/ 38192 h 533499"/>
              <a:gd name="connsiteX17" fmla="*/ 304744 w 533102"/>
              <a:gd name="connsiteY17" fmla="*/ 62005 h 533499"/>
              <a:gd name="connsiteX18" fmla="*/ 280936 w 533102"/>
              <a:gd name="connsiteY18" fmla="*/ 85818 h 533499"/>
              <a:gd name="connsiteX19" fmla="*/ 71424 w 533102"/>
              <a:gd name="connsiteY19" fmla="*/ 85818 h 533499"/>
              <a:gd name="connsiteX20" fmla="*/ 47616 w 533102"/>
              <a:gd name="connsiteY20" fmla="*/ 109631 h 533499"/>
              <a:gd name="connsiteX21" fmla="*/ 47616 w 533102"/>
              <a:gd name="connsiteY21" fmla="*/ 462061 h 533499"/>
              <a:gd name="connsiteX22" fmla="*/ 71424 w 533102"/>
              <a:gd name="connsiteY22" fmla="*/ 485873 h 533499"/>
              <a:gd name="connsiteX23" fmla="*/ 423784 w 533102"/>
              <a:gd name="connsiteY23" fmla="*/ 485873 h 533499"/>
              <a:gd name="connsiteX24" fmla="*/ 447592 w 533102"/>
              <a:gd name="connsiteY24" fmla="*/ 462061 h 533499"/>
              <a:gd name="connsiteX25" fmla="*/ 447592 w 533102"/>
              <a:gd name="connsiteY25" fmla="*/ 290608 h 533499"/>
              <a:gd name="connsiteX26" fmla="*/ 471400 w 533102"/>
              <a:gd name="connsiteY26" fmla="*/ 266795 h 533499"/>
              <a:gd name="connsiteX27" fmla="*/ 495208 w 533102"/>
              <a:gd name="connsiteY27" fmla="*/ 290608 h 533499"/>
              <a:gd name="connsiteX28" fmla="*/ 495208 w 533102"/>
              <a:gd name="connsiteY28" fmla="*/ 491827 h 533499"/>
              <a:gd name="connsiteX29" fmla="*/ 453544 w 533102"/>
              <a:gd name="connsiteY29" fmla="*/ 533499 h 533499"/>
              <a:gd name="connsiteX30" fmla="*/ 41664 w 533102"/>
              <a:gd name="connsiteY30" fmla="*/ 533499 h 533499"/>
              <a:gd name="connsiteX31" fmla="*/ 0 w 533102"/>
              <a:gd name="connsiteY31" fmla="*/ 491827 h 533499"/>
              <a:gd name="connsiteX32" fmla="*/ 0 w 533102"/>
              <a:gd name="connsiteY32" fmla="*/ 79864 h 533499"/>
              <a:gd name="connsiteX33" fmla="*/ 41664 w 533102"/>
              <a:gd name="connsiteY33" fmla="*/ 38192 h 533499"/>
              <a:gd name="connsiteX34" fmla="*/ 459675 w 533102"/>
              <a:gd name="connsiteY34" fmla="*/ 0 h 533499"/>
              <a:gd name="connsiteX35" fmla="*/ 494388 w 533102"/>
              <a:gd name="connsiteY35" fmla="*/ 14813 h 533499"/>
              <a:gd name="connsiteX36" fmla="*/ 518341 w 533102"/>
              <a:gd name="connsiteY36" fmla="*/ 38818 h 533499"/>
              <a:gd name="connsiteX37" fmla="*/ 533102 w 533102"/>
              <a:gd name="connsiteY37" fmla="*/ 73444 h 533499"/>
              <a:gd name="connsiteX38" fmla="*/ 521436 w 533102"/>
              <a:gd name="connsiteY38" fmla="*/ 102451 h 533499"/>
              <a:gd name="connsiteX39" fmla="*/ 268058 w 533102"/>
              <a:gd name="connsiteY39" fmla="*/ 355839 h 533499"/>
              <a:gd name="connsiteX40" fmla="*/ 265105 w 533102"/>
              <a:gd name="connsiteY40" fmla="*/ 357029 h 533499"/>
              <a:gd name="connsiteX41" fmla="*/ 264772 w 533102"/>
              <a:gd name="connsiteY41" fmla="*/ 356934 h 533499"/>
              <a:gd name="connsiteX42" fmla="*/ 170011 w 533102"/>
              <a:gd name="connsiteY42" fmla="*/ 382749 h 533499"/>
              <a:gd name="connsiteX43" fmla="*/ 150154 w 533102"/>
              <a:gd name="connsiteY43" fmla="*/ 362888 h 533499"/>
              <a:gd name="connsiteX44" fmla="*/ 176202 w 533102"/>
              <a:gd name="connsiteY44" fmla="*/ 267439 h 533499"/>
              <a:gd name="connsiteX45" fmla="*/ 177011 w 533102"/>
              <a:gd name="connsiteY45" fmla="*/ 266010 h 533499"/>
              <a:gd name="connsiteX46" fmla="*/ 177392 w 533102"/>
              <a:gd name="connsiteY46" fmla="*/ 265152 h 533499"/>
              <a:gd name="connsiteX47" fmla="*/ 430722 w 533102"/>
              <a:gd name="connsiteY47" fmla="*/ 11669 h 533499"/>
              <a:gd name="connsiteX48" fmla="*/ 459675 w 533102"/>
              <a:gd name="connsiteY48" fmla="*/ 0 h 53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33102" h="533499">
                <a:moveTo>
                  <a:pt x="202154" y="295826"/>
                </a:moveTo>
                <a:lnTo>
                  <a:pt x="192773" y="340073"/>
                </a:lnTo>
                <a:lnTo>
                  <a:pt x="236915" y="330547"/>
                </a:lnTo>
                <a:close/>
                <a:moveTo>
                  <a:pt x="404723" y="92401"/>
                </a:moveTo>
                <a:lnTo>
                  <a:pt x="231820" y="265295"/>
                </a:lnTo>
                <a:lnTo>
                  <a:pt x="269105" y="302589"/>
                </a:lnTo>
                <a:lnTo>
                  <a:pt x="442008" y="129695"/>
                </a:lnTo>
                <a:close/>
                <a:moveTo>
                  <a:pt x="447008" y="50106"/>
                </a:moveTo>
                <a:lnTo>
                  <a:pt x="433341" y="63823"/>
                </a:lnTo>
                <a:lnTo>
                  <a:pt x="470579" y="101022"/>
                </a:lnTo>
                <a:lnTo>
                  <a:pt x="484341" y="87305"/>
                </a:lnTo>
                <a:cubicBezTo>
                  <a:pt x="486103" y="85495"/>
                  <a:pt x="487103" y="83018"/>
                  <a:pt x="487055" y="80446"/>
                </a:cubicBezTo>
                <a:cubicBezTo>
                  <a:pt x="487008" y="77017"/>
                  <a:pt x="485579" y="73778"/>
                  <a:pt x="483150" y="71349"/>
                </a:cubicBezTo>
                <a:lnTo>
                  <a:pt x="463055" y="51249"/>
                </a:lnTo>
                <a:cubicBezTo>
                  <a:pt x="458532" y="46724"/>
                  <a:pt x="450960" y="46153"/>
                  <a:pt x="447008" y="50106"/>
                </a:cubicBezTo>
                <a:close/>
                <a:moveTo>
                  <a:pt x="41664" y="38192"/>
                </a:moveTo>
                <a:lnTo>
                  <a:pt x="280936" y="38192"/>
                </a:lnTo>
                <a:cubicBezTo>
                  <a:pt x="294078" y="38192"/>
                  <a:pt x="304744" y="48860"/>
                  <a:pt x="304744" y="62005"/>
                </a:cubicBezTo>
                <a:cubicBezTo>
                  <a:pt x="304744" y="75150"/>
                  <a:pt x="294078" y="85818"/>
                  <a:pt x="280936" y="85818"/>
                </a:cubicBezTo>
                <a:lnTo>
                  <a:pt x="71424" y="85818"/>
                </a:lnTo>
                <a:cubicBezTo>
                  <a:pt x="58282" y="85818"/>
                  <a:pt x="47616" y="96486"/>
                  <a:pt x="47616" y="109631"/>
                </a:cubicBezTo>
                <a:lnTo>
                  <a:pt x="47616" y="462061"/>
                </a:lnTo>
                <a:cubicBezTo>
                  <a:pt x="47616" y="475205"/>
                  <a:pt x="58282" y="485873"/>
                  <a:pt x="71424" y="485873"/>
                </a:cubicBezTo>
                <a:lnTo>
                  <a:pt x="423784" y="485873"/>
                </a:lnTo>
                <a:cubicBezTo>
                  <a:pt x="436926" y="485873"/>
                  <a:pt x="447592" y="475205"/>
                  <a:pt x="447592" y="462061"/>
                </a:cubicBezTo>
                <a:lnTo>
                  <a:pt x="447592" y="290608"/>
                </a:lnTo>
                <a:cubicBezTo>
                  <a:pt x="447592" y="277463"/>
                  <a:pt x="458258" y="266795"/>
                  <a:pt x="471400" y="266795"/>
                </a:cubicBezTo>
                <a:cubicBezTo>
                  <a:pt x="484542" y="266795"/>
                  <a:pt x="495208" y="277463"/>
                  <a:pt x="495208" y="290608"/>
                </a:cubicBezTo>
                <a:lnTo>
                  <a:pt x="495208" y="491827"/>
                </a:lnTo>
                <a:cubicBezTo>
                  <a:pt x="495208" y="514830"/>
                  <a:pt x="476543" y="533499"/>
                  <a:pt x="453544" y="533499"/>
                </a:cubicBezTo>
                <a:lnTo>
                  <a:pt x="41664" y="533499"/>
                </a:lnTo>
                <a:cubicBezTo>
                  <a:pt x="18666" y="533499"/>
                  <a:pt x="0" y="514830"/>
                  <a:pt x="0" y="491827"/>
                </a:cubicBezTo>
                <a:lnTo>
                  <a:pt x="0" y="79864"/>
                </a:lnTo>
                <a:cubicBezTo>
                  <a:pt x="0" y="56861"/>
                  <a:pt x="18666" y="38192"/>
                  <a:pt x="41664" y="38192"/>
                </a:cubicBezTo>
                <a:close/>
                <a:moveTo>
                  <a:pt x="459675" y="0"/>
                </a:moveTo>
                <a:cubicBezTo>
                  <a:pt x="472389" y="0"/>
                  <a:pt x="485008" y="5382"/>
                  <a:pt x="494388" y="14813"/>
                </a:cubicBezTo>
                <a:lnTo>
                  <a:pt x="518341" y="38818"/>
                </a:lnTo>
                <a:cubicBezTo>
                  <a:pt x="527721" y="48153"/>
                  <a:pt x="533102" y="60823"/>
                  <a:pt x="533102" y="73444"/>
                </a:cubicBezTo>
                <a:cubicBezTo>
                  <a:pt x="533102" y="84637"/>
                  <a:pt x="528959" y="94925"/>
                  <a:pt x="521436" y="102451"/>
                </a:cubicBezTo>
                <a:lnTo>
                  <a:pt x="268058" y="355839"/>
                </a:lnTo>
                <a:cubicBezTo>
                  <a:pt x="267296" y="356648"/>
                  <a:pt x="266201" y="357077"/>
                  <a:pt x="265105" y="357029"/>
                </a:cubicBezTo>
                <a:cubicBezTo>
                  <a:pt x="265010" y="357029"/>
                  <a:pt x="264915" y="356934"/>
                  <a:pt x="264772" y="356934"/>
                </a:cubicBezTo>
                <a:lnTo>
                  <a:pt x="170011" y="382749"/>
                </a:lnTo>
                <a:cubicBezTo>
                  <a:pt x="157964" y="385988"/>
                  <a:pt x="146916" y="374938"/>
                  <a:pt x="150154" y="362888"/>
                </a:cubicBezTo>
                <a:lnTo>
                  <a:pt x="176202" y="267439"/>
                </a:lnTo>
                <a:cubicBezTo>
                  <a:pt x="176344" y="266915"/>
                  <a:pt x="176630" y="266438"/>
                  <a:pt x="177011" y="266010"/>
                </a:cubicBezTo>
                <a:cubicBezTo>
                  <a:pt x="177202" y="265724"/>
                  <a:pt x="177106" y="265391"/>
                  <a:pt x="177392" y="265152"/>
                </a:cubicBezTo>
                <a:lnTo>
                  <a:pt x="430722" y="11669"/>
                </a:lnTo>
                <a:cubicBezTo>
                  <a:pt x="438246" y="4144"/>
                  <a:pt x="448532" y="0"/>
                  <a:pt x="45967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文本框 11"/>
          <p:cNvSpPr txBox="1"/>
          <p:nvPr/>
        </p:nvSpPr>
        <p:spPr>
          <a:xfrm>
            <a:off x="1201076" y="1352875"/>
            <a:ext cx="1968445"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上传知识文件</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991062" y="1317950"/>
            <a:ext cx="1968445"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对话实现</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p:cNvGrpSpPr/>
          <p:nvPr/>
        </p:nvGrpSpPr>
        <p:grpSpPr>
          <a:xfrm>
            <a:off x="295275" y="402348"/>
            <a:ext cx="3976987"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grpSp>
      <p:sp>
        <p:nvSpPr>
          <p:cNvPr id="25" name="文本框 10"/>
          <p:cNvSpPr txBox="1">
            <a:spLocks noChangeArrowheads="1"/>
          </p:cNvSpPr>
          <p:nvPr/>
        </p:nvSpPr>
        <p:spPr bwMode="auto">
          <a:xfrm>
            <a:off x="482532"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en-US" altLang="zh-CN" sz="4000" b="1" dirty="0">
                <a:solidFill>
                  <a:srgbClr val="262626"/>
                </a:solidFill>
                <a:latin typeface="微软雅黑" panose="020B0503020204020204" pitchFamily="34" charset="-122"/>
                <a:sym typeface="微软雅黑" panose="020B0503020204020204" pitchFamily="34" charset="-122"/>
              </a:rPr>
              <a:t>4.</a:t>
            </a:r>
            <a:r>
              <a:rPr lang="zh-CN" altLang="en-US" sz="4000" b="1" dirty="0">
                <a:solidFill>
                  <a:srgbClr val="262626"/>
                </a:solidFill>
                <a:latin typeface="微软雅黑" panose="020B0503020204020204" pitchFamily="34" charset="-122"/>
                <a:sym typeface="微软雅黑" panose="020B0503020204020204" pitchFamily="34" charset="-122"/>
              </a:rPr>
              <a:t>项目演示</a:t>
            </a:r>
            <a:endParaRPr lang="en-US" altLang="zh-CN" sz="4000" b="1" dirty="0">
              <a:solidFill>
                <a:srgbClr val="262626"/>
              </a:solidFill>
              <a:latin typeface="微软雅黑" panose="020B0503020204020204" pitchFamily="34" charset="-122"/>
              <a:sym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9442451" y="2136"/>
            <a:ext cx="2813050" cy="1090775"/>
          </a:xfrm>
          <a:prstGeom prst="rect">
            <a:avLst/>
          </a:prstGeom>
        </p:spPr>
      </p:pic>
      <p:graphicFrame>
        <p:nvGraphicFramePr>
          <p:cNvPr id="3" name="对象 2">
            <a:hlinkClick r:id="" action="ppaction://ole?verb="/>
          </p:cNvPr>
          <p:cNvGraphicFramePr>
            <a:graphicFrameLocks noChangeAspect="1"/>
          </p:cNvGraphicFramePr>
          <p:nvPr/>
        </p:nvGraphicFramePr>
        <p:xfrm>
          <a:off x="4002405" y="2895600"/>
          <a:ext cx="4186555" cy="1066800"/>
        </p:xfrm>
        <a:graphic>
          <a:graphicData uri="http://schemas.openxmlformats.org/presentationml/2006/ole">
            <mc:AlternateContent xmlns:mc="http://schemas.openxmlformats.org/markup-compatibility/2006">
              <mc:Choice xmlns:v="urn:schemas-microsoft-com:vml" Requires="v">
                <p:oleObj spid="_x0000_s1025" name="" r:id="rId2" imgW="1719580" imgH="438150" progId="Package">
                  <p:embed/>
                </p:oleObj>
              </mc:Choice>
              <mc:Fallback>
                <p:oleObj name="" r:id="rId2" imgW="1719580" imgH="438150" progId="Package">
                  <p:embed/>
                  <p:pic>
                    <p:nvPicPr>
                      <p:cNvPr id="0" name="图片 1024"/>
                      <p:cNvPicPr/>
                      <p:nvPr/>
                    </p:nvPicPr>
                    <p:blipFill>
                      <a:blip r:embed="rId3"/>
                      <a:stretch>
                        <a:fillRect/>
                      </a:stretch>
                    </p:blipFill>
                    <p:spPr>
                      <a:xfrm>
                        <a:off x="4002405" y="2895600"/>
                        <a:ext cx="4186555" cy="10668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2338" r="3218"/>
          <a:stretch>
            <a:fillRect/>
          </a:stretch>
        </p:blipFill>
        <p:spPr>
          <a:xfrm>
            <a:off x="0" y="-52427"/>
            <a:ext cx="12192000" cy="6894286"/>
          </a:xfrm>
          <a:custGeom>
            <a:avLst/>
            <a:gdLst>
              <a:gd name="connsiteX0" fmla="*/ 0 w 8250555"/>
              <a:gd name="connsiteY0" fmla="*/ 0 h 5500370"/>
              <a:gd name="connsiteX1" fmla="*/ 8250555 w 8250555"/>
              <a:gd name="connsiteY1" fmla="*/ 0 h 5500370"/>
              <a:gd name="connsiteX2" fmla="*/ 8250555 w 8250555"/>
              <a:gd name="connsiteY2" fmla="*/ 5500370 h 5500370"/>
              <a:gd name="connsiteX3" fmla="*/ 0 w 8250555"/>
              <a:gd name="connsiteY3" fmla="*/ 5500370 h 5500370"/>
            </a:gdLst>
            <a:ahLst/>
            <a:cxnLst>
              <a:cxn ang="0">
                <a:pos x="connsiteX0" y="connsiteY0"/>
              </a:cxn>
              <a:cxn ang="0">
                <a:pos x="connsiteX1" y="connsiteY1"/>
              </a:cxn>
              <a:cxn ang="0">
                <a:pos x="connsiteX2" y="connsiteY2"/>
              </a:cxn>
              <a:cxn ang="0">
                <a:pos x="connsiteX3" y="connsiteY3"/>
              </a:cxn>
            </a:cxnLst>
            <a:rect l="l" t="t" r="r" b="b"/>
            <a:pathLst>
              <a:path w="8250555" h="5500370">
                <a:moveTo>
                  <a:pt x="0" y="0"/>
                </a:moveTo>
                <a:lnTo>
                  <a:pt x="8250555" y="0"/>
                </a:lnTo>
                <a:lnTo>
                  <a:pt x="8250555" y="5500370"/>
                </a:lnTo>
                <a:lnTo>
                  <a:pt x="0" y="5500370"/>
                </a:lnTo>
                <a:close/>
              </a:path>
            </a:pathLst>
          </a:custGeom>
          <a:ln>
            <a:solidFill>
              <a:srgbClr val="1C221E"/>
            </a:solidFill>
          </a:ln>
        </p:spPr>
      </p:pic>
      <p:grpSp>
        <p:nvGrpSpPr>
          <p:cNvPr id="2" name="组合 1"/>
          <p:cNvGrpSpPr/>
          <p:nvPr/>
        </p:nvGrpSpPr>
        <p:grpSpPr>
          <a:xfrm>
            <a:off x="953768" y="867795"/>
            <a:ext cx="4925910" cy="1569395"/>
            <a:chOff x="1203150" y="2391795"/>
            <a:chExt cx="4925910" cy="1569395"/>
          </a:xfrm>
        </p:grpSpPr>
        <p:sp>
          <p:nvSpPr>
            <p:cNvPr id="20" name="Text Placeholder 5"/>
            <p:cNvSpPr txBox="1"/>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微软雅黑" panose="020B0503020204020204" pitchFamily="34" charset="-122"/>
                  <a:ea typeface="微软雅黑" panose="020B0503020204020204" pitchFamily="34" charset="-122"/>
                  <a:cs typeface="+mn-ea"/>
                  <a:sym typeface="+mn-lt"/>
                </a:rPr>
                <a:t>05</a:t>
              </a:r>
              <a:endParaRPr lang="en-US" altLang="zh-CN" sz="5400" b="1" dirty="0">
                <a:solidFill>
                  <a:schemeClr val="bg1"/>
                </a:solidFill>
                <a:latin typeface="微软雅黑" panose="020B0503020204020204" pitchFamily="34" charset="-122"/>
                <a:ea typeface="微软雅黑" panose="020B0503020204020204" pitchFamily="34" charset="-122"/>
                <a:cs typeface="+mn-ea"/>
                <a:sym typeface="+mn-lt"/>
              </a:endParaRPr>
            </a:p>
          </p:txBody>
        </p:sp>
        <p:cxnSp>
          <p:nvCxnSpPr>
            <p:cNvPr id="30" name="Straight Connector 11"/>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p:cNvSpPr/>
            <p:nvPr/>
          </p:nvSpPr>
          <p:spPr>
            <a:xfrm>
              <a:off x="2481908" y="2391795"/>
              <a:ext cx="3647152" cy="830997"/>
            </a:xfrm>
            <a:prstGeom prst="rect">
              <a:avLst/>
            </a:prstGeom>
          </p:spPr>
          <p:txBody>
            <a:bodyPr wrap="none">
              <a:spAutoFit/>
            </a:bodyPr>
            <a:lstStyle/>
            <a:p>
              <a:r>
                <a:rPr lang="zh-CN" altLang="en-US" sz="4800" b="1" spc="-3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rPr>
                <a:t>后续改进方向</a:t>
              </a:r>
              <a:endParaRPr lang="zh-CN" altLang="en-US" sz="4800" b="1" spc="-3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endParaRPr>
            </a:p>
          </p:txBody>
        </p:sp>
        <p:sp>
          <p:nvSpPr>
            <p:cNvPr id="21" name="矩形8435759"/>
            <p:cNvSpPr/>
            <p:nvPr/>
          </p:nvSpPr>
          <p:spPr>
            <a:xfrm>
              <a:off x="1203150" y="3499525"/>
              <a:ext cx="4615759" cy="461665"/>
            </a:xfrm>
            <a:prstGeom prst="rect">
              <a:avLst/>
            </a:prstGeom>
          </p:spPr>
          <p:txBody>
            <a:bodyPr wrap="square">
              <a:spAutoFit/>
            </a:bodyPr>
            <a:lstStyle/>
            <a:p>
              <a:pPr algn="just"/>
              <a:endParaRPr lang="en-US" altLang="zh-CN" sz="24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endParaRPr>
            </a:p>
          </p:txBody>
        </p:sp>
      </p:gr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0540" y="5992586"/>
            <a:ext cx="1758315" cy="495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5520267" y="-1303867"/>
            <a:ext cx="309880" cy="368300"/>
          </a:xfrm>
          <a:prstGeom prst="rect">
            <a:avLst/>
          </a:prstGeom>
          <a:noFill/>
        </p:spPr>
        <p:txBody>
          <a:bodyPr wrap="none" rtlCol="0">
            <a:spAutoFit/>
          </a:bodyPr>
          <a:lstStyle/>
          <a:p>
            <a:endParaRPr kumimoji="1" lang="zh-CN" altLang="en-US" dirty="0">
              <a:latin typeface="微软雅黑" panose="020B0503020204020204" pitchFamily="34" charset="-122"/>
              <a:ea typeface="微软雅黑" panose="020B0503020204020204" pitchFamily="34" charset="-122"/>
            </a:endParaRPr>
          </a:p>
        </p:txBody>
      </p:sp>
      <p:grpSp>
        <p:nvGrpSpPr>
          <p:cNvPr id="44" name="组合 43"/>
          <p:cNvGrpSpPr/>
          <p:nvPr/>
        </p:nvGrpSpPr>
        <p:grpSpPr>
          <a:xfrm>
            <a:off x="295275" y="402348"/>
            <a:ext cx="5409723" cy="1476171"/>
            <a:chOff x="295275" y="231775"/>
            <a:chExt cx="4055881" cy="1323439"/>
          </a:xfrm>
        </p:grpSpPr>
        <p:sp>
          <p:nvSpPr>
            <p:cNvPr id="45" name="文本框 10"/>
            <p:cNvSpPr txBox="1">
              <a:spLocks noChangeArrowheads="1"/>
            </p:cNvSpPr>
            <p:nvPr/>
          </p:nvSpPr>
          <p:spPr bwMode="auto">
            <a:xfrm>
              <a:off x="519817" y="231775"/>
              <a:ext cx="296068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en-US" altLang="zh-CN" sz="4000" b="1" dirty="0">
                  <a:solidFill>
                    <a:srgbClr val="262626"/>
                  </a:solidFill>
                  <a:latin typeface="微软雅黑" panose="020B0503020204020204" pitchFamily="34" charset="-122"/>
                  <a:sym typeface="微软雅黑" panose="020B0503020204020204" pitchFamily="34" charset="-122"/>
                </a:rPr>
                <a:t>5.</a:t>
              </a:r>
              <a:r>
                <a:rPr lang="zh-CN" altLang="en-US" sz="4000" b="1" dirty="0">
                  <a:solidFill>
                    <a:srgbClr val="262626"/>
                  </a:solidFill>
                  <a:latin typeface="微软雅黑" panose="020B0503020204020204" pitchFamily="34" charset="-122"/>
                  <a:sym typeface="微软雅黑" panose="020B0503020204020204" pitchFamily="34" charset="-122"/>
                </a:rPr>
                <a:t>后续改进方向</a:t>
              </a:r>
              <a:endParaRPr lang="en-US" altLang="zh-CN" sz="4000" b="1" dirty="0">
                <a:solidFill>
                  <a:srgbClr val="262626"/>
                </a:solidFill>
                <a:latin typeface="微软雅黑" panose="020B0503020204020204" pitchFamily="34" charset="-122"/>
                <a:sym typeface="微软雅黑" panose="020B0503020204020204" pitchFamily="34" charset="-122"/>
              </a:endParaRPr>
            </a:p>
          </p:txBody>
        </p:sp>
        <p:cxnSp>
          <p:nvCxnSpPr>
            <p:cNvPr id="46"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grpSp>
      <p:cxnSp>
        <p:nvCxnSpPr>
          <p:cNvPr id="55" name="直接箭头连接符 4"/>
          <p:cNvCxnSpPr/>
          <p:nvPr/>
        </p:nvCxnSpPr>
        <p:spPr>
          <a:xfrm>
            <a:off x="7242629" y="6562603"/>
            <a:ext cx="4949371"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56" name="图片 5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grpSp>
        <p:nvGrpSpPr>
          <p:cNvPr id="2" name="íṧḻîḋê"/>
          <p:cNvGrpSpPr/>
          <p:nvPr/>
        </p:nvGrpSpPr>
        <p:grpSpPr>
          <a:xfrm>
            <a:off x="5113853" y="3335877"/>
            <a:ext cx="1644030" cy="1884339"/>
            <a:chOff x="4511824" y="2580652"/>
            <a:chExt cx="2731732" cy="3535984"/>
          </a:xfrm>
        </p:grpSpPr>
        <p:grpSp>
          <p:nvGrpSpPr>
            <p:cNvPr id="3" name="íṣľïḋè"/>
            <p:cNvGrpSpPr/>
            <p:nvPr/>
          </p:nvGrpSpPr>
          <p:grpSpPr>
            <a:xfrm>
              <a:off x="4987659" y="3635620"/>
              <a:ext cx="1783635" cy="2481016"/>
              <a:chOff x="1354008" y="3001534"/>
              <a:chExt cx="2503902" cy="3482900"/>
            </a:xfrm>
          </p:grpSpPr>
          <p:sp>
            <p:nvSpPr>
              <p:cNvPr id="17" name="iṧľíḑê"/>
              <p:cNvSpPr/>
              <p:nvPr/>
            </p:nvSpPr>
            <p:spPr>
              <a:xfrm flipH="1">
                <a:off x="2731781" y="3001534"/>
                <a:ext cx="616152" cy="630280"/>
              </a:xfrm>
              <a:custGeom>
                <a:avLst/>
                <a:gdLst/>
                <a:ahLst/>
                <a:cxnLst/>
                <a:rect l="0" t="0" r="0" b="0"/>
                <a:pathLst>
                  <a:path w="120000" h="120000" extrusionOk="0">
                    <a:moveTo>
                      <a:pt x="120000" y="60000"/>
                    </a:moveTo>
                    <a:lnTo>
                      <a:pt x="119945" y="63114"/>
                    </a:lnTo>
                    <a:lnTo>
                      <a:pt x="119728" y="66120"/>
                    </a:lnTo>
                    <a:lnTo>
                      <a:pt x="119294" y="69125"/>
                    </a:lnTo>
                    <a:lnTo>
                      <a:pt x="118751" y="72076"/>
                    </a:lnTo>
                    <a:lnTo>
                      <a:pt x="118154" y="74972"/>
                    </a:lnTo>
                    <a:lnTo>
                      <a:pt x="117286" y="77868"/>
                    </a:lnTo>
                    <a:lnTo>
                      <a:pt x="116363" y="80655"/>
                    </a:lnTo>
                    <a:lnTo>
                      <a:pt x="115278" y="83387"/>
                    </a:lnTo>
                    <a:lnTo>
                      <a:pt x="114138" y="86010"/>
                    </a:lnTo>
                    <a:lnTo>
                      <a:pt x="112781" y="88633"/>
                    </a:lnTo>
                    <a:lnTo>
                      <a:pt x="111316" y="91092"/>
                    </a:lnTo>
                    <a:lnTo>
                      <a:pt x="109742" y="93551"/>
                    </a:lnTo>
                    <a:lnTo>
                      <a:pt x="108113" y="95901"/>
                    </a:lnTo>
                    <a:lnTo>
                      <a:pt x="106322" y="98196"/>
                    </a:lnTo>
                    <a:lnTo>
                      <a:pt x="104423" y="100382"/>
                    </a:lnTo>
                    <a:lnTo>
                      <a:pt x="102415" y="102459"/>
                    </a:lnTo>
                    <a:lnTo>
                      <a:pt x="100352" y="104371"/>
                    </a:lnTo>
                    <a:lnTo>
                      <a:pt x="98181" y="106284"/>
                    </a:lnTo>
                    <a:lnTo>
                      <a:pt x="95902" y="108142"/>
                    </a:lnTo>
                    <a:lnTo>
                      <a:pt x="93568" y="109781"/>
                    </a:lnTo>
                    <a:lnTo>
                      <a:pt x="91126" y="111311"/>
                    </a:lnTo>
                    <a:lnTo>
                      <a:pt x="88575" y="112786"/>
                    </a:lnTo>
                    <a:lnTo>
                      <a:pt x="86024" y="114098"/>
                    </a:lnTo>
                    <a:lnTo>
                      <a:pt x="83364" y="115245"/>
                    </a:lnTo>
                    <a:lnTo>
                      <a:pt x="80651" y="116393"/>
                    </a:lnTo>
                    <a:lnTo>
                      <a:pt x="77829" y="117322"/>
                    </a:lnTo>
                    <a:lnTo>
                      <a:pt x="75006" y="118087"/>
                    </a:lnTo>
                    <a:lnTo>
                      <a:pt x="72130" y="118797"/>
                    </a:lnTo>
                    <a:lnTo>
                      <a:pt x="69145" y="119344"/>
                    </a:lnTo>
                    <a:lnTo>
                      <a:pt x="66160" y="119672"/>
                    </a:lnTo>
                    <a:lnTo>
                      <a:pt x="63066" y="119945"/>
                    </a:lnTo>
                    <a:lnTo>
                      <a:pt x="60027" y="120000"/>
                    </a:lnTo>
                    <a:lnTo>
                      <a:pt x="56933" y="119945"/>
                    </a:lnTo>
                    <a:lnTo>
                      <a:pt x="53894" y="119672"/>
                    </a:lnTo>
                    <a:lnTo>
                      <a:pt x="50854" y="119344"/>
                    </a:lnTo>
                    <a:lnTo>
                      <a:pt x="47924" y="118797"/>
                    </a:lnTo>
                    <a:lnTo>
                      <a:pt x="44993" y="118087"/>
                    </a:lnTo>
                    <a:lnTo>
                      <a:pt x="42170" y="117322"/>
                    </a:lnTo>
                    <a:lnTo>
                      <a:pt x="39402" y="116393"/>
                    </a:lnTo>
                    <a:lnTo>
                      <a:pt x="36689" y="115245"/>
                    </a:lnTo>
                    <a:lnTo>
                      <a:pt x="34029" y="114098"/>
                    </a:lnTo>
                    <a:lnTo>
                      <a:pt x="31424" y="112786"/>
                    </a:lnTo>
                    <a:lnTo>
                      <a:pt x="28873" y="111311"/>
                    </a:lnTo>
                    <a:lnTo>
                      <a:pt x="26485" y="109781"/>
                    </a:lnTo>
                    <a:lnTo>
                      <a:pt x="24097" y="108142"/>
                    </a:lnTo>
                    <a:lnTo>
                      <a:pt x="21872" y="106284"/>
                    </a:lnTo>
                    <a:lnTo>
                      <a:pt x="19701" y="104371"/>
                    </a:lnTo>
                    <a:lnTo>
                      <a:pt x="17584" y="102459"/>
                    </a:lnTo>
                    <a:lnTo>
                      <a:pt x="15576" y="100382"/>
                    </a:lnTo>
                    <a:lnTo>
                      <a:pt x="13731" y="98196"/>
                    </a:lnTo>
                    <a:lnTo>
                      <a:pt x="11940" y="95901"/>
                    </a:lnTo>
                    <a:lnTo>
                      <a:pt x="10312" y="93606"/>
                    </a:lnTo>
                    <a:lnTo>
                      <a:pt x="8683" y="91092"/>
                    </a:lnTo>
                    <a:lnTo>
                      <a:pt x="7272" y="88633"/>
                    </a:lnTo>
                    <a:lnTo>
                      <a:pt x="5915" y="86010"/>
                    </a:lnTo>
                    <a:lnTo>
                      <a:pt x="4721" y="83387"/>
                    </a:lnTo>
                    <a:lnTo>
                      <a:pt x="3690" y="80655"/>
                    </a:lnTo>
                    <a:lnTo>
                      <a:pt x="2713" y="77868"/>
                    </a:lnTo>
                    <a:lnTo>
                      <a:pt x="1899" y="74972"/>
                    </a:lnTo>
                    <a:lnTo>
                      <a:pt x="1248" y="72076"/>
                    </a:lnTo>
                    <a:lnTo>
                      <a:pt x="705" y="69125"/>
                    </a:lnTo>
                    <a:lnTo>
                      <a:pt x="325" y="66120"/>
                    </a:lnTo>
                    <a:lnTo>
                      <a:pt x="108" y="63114"/>
                    </a:lnTo>
                    <a:lnTo>
                      <a:pt x="0" y="60054"/>
                    </a:lnTo>
                    <a:lnTo>
                      <a:pt x="108" y="56885"/>
                    </a:lnTo>
                    <a:lnTo>
                      <a:pt x="325" y="53879"/>
                    </a:lnTo>
                    <a:lnTo>
                      <a:pt x="705" y="50874"/>
                    </a:lnTo>
                    <a:lnTo>
                      <a:pt x="1248" y="47923"/>
                    </a:lnTo>
                    <a:lnTo>
                      <a:pt x="1899" y="45027"/>
                    </a:lnTo>
                    <a:lnTo>
                      <a:pt x="2713" y="42131"/>
                    </a:lnTo>
                    <a:lnTo>
                      <a:pt x="3690" y="39344"/>
                    </a:lnTo>
                    <a:lnTo>
                      <a:pt x="4721" y="36666"/>
                    </a:lnTo>
                    <a:lnTo>
                      <a:pt x="5915" y="33989"/>
                    </a:lnTo>
                    <a:lnTo>
                      <a:pt x="7272" y="31366"/>
                    </a:lnTo>
                    <a:lnTo>
                      <a:pt x="8683" y="28907"/>
                    </a:lnTo>
                    <a:lnTo>
                      <a:pt x="10312" y="26502"/>
                    </a:lnTo>
                    <a:lnTo>
                      <a:pt x="11940" y="24098"/>
                    </a:lnTo>
                    <a:lnTo>
                      <a:pt x="13731" y="21857"/>
                    </a:lnTo>
                    <a:lnTo>
                      <a:pt x="15576" y="19672"/>
                    </a:lnTo>
                    <a:lnTo>
                      <a:pt x="17584" y="17595"/>
                    </a:lnTo>
                    <a:lnTo>
                      <a:pt x="19701" y="15628"/>
                    </a:lnTo>
                    <a:lnTo>
                      <a:pt x="21872" y="13715"/>
                    </a:lnTo>
                    <a:lnTo>
                      <a:pt x="24097" y="11967"/>
                    </a:lnTo>
                    <a:lnTo>
                      <a:pt x="26485" y="10218"/>
                    </a:lnTo>
                    <a:lnTo>
                      <a:pt x="28873" y="8688"/>
                    </a:lnTo>
                    <a:lnTo>
                      <a:pt x="31424" y="7267"/>
                    </a:lnTo>
                    <a:lnTo>
                      <a:pt x="34029" y="5956"/>
                    </a:lnTo>
                    <a:lnTo>
                      <a:pt x="36689" y="4754"/>
                    </a:lnTo>
                    <a:lnTo>
                      <a:pt x="39402" y="3661"/>
                    </a:lnTo>
                    <a:lnTo>
                      <a:pt x="42170" y="2732"/>
                    </a:lnTo>
                    <a:lnTo>
                      <a:pt x="44993" y="1912"/>
                    </a:lnTo>
                    <a:lnTo>
                      <a:pt x="47924" y="1256"/>
                    </a:lnTo>
                    <a:lnTo>
                      <a:pt x="50854" y="710"/>
                    </a:lnTo>
                    <a:lnTo>
                      <a:pt x="53894" y="327"/>
                    </a:lnTo>
                    <a:lnTo>
                      <a:pt x="56933" y="109"/>
                    </a:lnTo>
                    <a:lnTo>
                      <a:pt x="60027" y="0"/>
                    </a:lnTo>
                    <a:lnTo>
                      <a:pt x="63066" y="109"/>
                    </a:lnTo>
                    <a:lnTo>
                      <a:pt x="66160" y="327"/>
                    </a:lnTo>
                    <a:lnTo>
                      <a:pt x="69145" y="710"/>
                    </a:lnTo>
                    <a:lnTo>
                      <a:pt x="72130" y="1256"/>
                    </a:lnTo>
                    <a:lnTo>
                      <a:pt x="75006" y="1912"/>
                    </a:lnTo>
                    <a:lnTo>
                      <a:pt x="77829" y="2732"/>
                    </a:lnTo>
                    <a:lnTo>
                      <a:pt x="80651" y="3661"/>
                    </a:lnTo>
                    <a:lnTo>
                      <a:pt x="83364" y="4754"/>
                    </a:lnTo>
                    <a:lnTo>
                      <a:pt x="86024" y="5956"/>
                    </a:lnTo>
                    <a:lnTo>
                      <a:pt x="88575" y="7267"/>
                    </a:lnTo>
                    <a:lnTo>
                      <a:pt x="91126" y="8688"/>
                    </a:lnTo>
                    <a:lnTo>
                      <a:pt x="93568" y="10218"/>
                    </a:lnTo>
                    <a:lnTo>
                      <a:pt x="95902" y="11967"/>
                    </a:lnTo>
                    <a:lnTo>
                      <a:pt x="98181" y="13715"/>
                    </a:lnTo>
                    <a:lnTo>
                      <a:pt x="100352" y="15628"/>
                    </a:lnTo>
                    <a:lnTo>
                      <a:pt x="102415" y="17595"/>
                    </a:lnTo>
                    <a:lnTo>
                      <a:pt x="104423" y="19672"/>
                    </a:lnTo>
                    <a:lnTo>
                      <a:pt x="106322" y="21857"/>
                    </a:lnTo>
                    <a:lnTo>
                      <a:pt x="108113" y="24098"/>
                    </a:lnTo>
                    <a:lnTo>
                      <a:pt x="109742" y="26502"/>
                    </a:lnTo>
                    <a:lnTo>
                      <a:pt x="111316" y="28907"/>
                    </a:lnTo>
                    <a:lnTo>
                      <a:pt x="112781" y="31366"/>
                    </a:lnTo>
                    <a:lnTo>
                      <a:pt x="114138" y="33989"/>
                    </a:lnTo>
                    <a:lnTo>
                      <a:pt x="115278" y="36666"/>
                    </a:lnTo>
                    <a:lnTo>
                      <a:pt x="116363" y="39344"/>
                    </a:lnTo>
                    <a:lnTo>
                      <a:pt x="117286" y="42131"/>
                    </a:lnTo>
                    <a:lnTo>
                      <a:pt x="118154" y="45027"/>
                    </a:lnTo>
                    <a:lnTo>
                      <a:pt x="118751" y="47923"/>
                    </a:lnTo>
                    <a:lnTo>
                      <a:pt x="119294" y="50874"/>
                    </a:lnTo>
                    <a:lnTo>
                      <a:pt x="119728" y="53879"/>
                    </a:lnTo>
                    <a:lnTo>
                      <a:pt x="119945" y="56885"/>
                    </a:lnTo>
                    <a:lnTo>
                      <a:pt x="120000" y="60000"/>
                    </a:lnTo>
                    <a:close/>
                  </a:path>
                </a:pathLst>
              </a:custGeom>
              <a:solidFill>
                <a:schemeClr val="bg1">
                  <a:lumMod val="85000"/>
                </a:schemeClr>
              </a:solidFill>
              <a:ln>
                <a:noFill/>
              </a:ln>
            </p:spPr>
            <p:txBody>
              <a:bodyPr lIns="60941" tIns="30462" rIns="60941" bIns="30462" anchor="t" anchorCtr="0">
                <a:noAutofit/>
              </a:bodyPr>
              <a:lstStyle/>
              <a:p>
                <a:pPr>
                  <a:buClr>
                    <a:srgbClr val="000000"/>
                  </a:buClr>
                </a:pPr>
                <a:endParaRPr sz="1600">
                  <a:solidFill>
                    <a:schemeClr val="dk1"/>
                  </a:solidFill>
                  <a:latin typeface="微软雅黑" panose="020B0503020204020204" pitchFamily="34" charset="-122"/>
                  <a:ea typeface="微软雅黑" panose="020B0503020204020204" pitchFamily="34" charset="-122"/>
                  <a:cs typeface="+mn-ea"/>
                  <a:sym typeface="+mn-lt"/>
                </a:endParaRPr>
              </a:p>
            </p:txBody>
          </p:sp>
          <p:sp>
            <p:nvSpPr>
              <p:cNvPr id="18" name="íŝļíḑè"/>
              <p:cNvSpPr/>
              <p:nvPr/>
            </p:nvSpPr>
            <p:spPr>
              <a:xfrm flipH="1">
                <a:off x="1354008" y="3109163"/>
                <a:ext cx="2503902" cy="3375271"/>
              </a:xfrm>
              <a:custGeom>
                <a:avLst/>
                <a:gdLst/>
                <a:ahLst/>
                <a:cxnLst/>
                <a:rect l="0" t="0" r="0" b="0"/>
                <a:pathLst>
                  <a:path w="120000" h="120000" extrusionOk="0">
                    <a:moveTo>
                      <a:pt x="30807" y="117092"/>
                    </a:moveTo>
                    <a:lnTo>
                      <a:pt x="30353" y="115898"/>
                    </a:lnTo>
                    <a:lnTo>
                      <a:pt x="29926" y="114714"/>
                    </a:lnTo>
                    <a:lnTo>
                      <a:pt x="29552" y="113571"/>
                    </a:lnTo>
                    <a:lnTo>
                      <a:pt x="29205" y="112419"/>
                    </a:lnTo>
                    <a:lnTo>
                      <a:pt x="28898" y="111306"/>
                    </a:lnTo>
                    <a:lnTo>
                      <a:pt x="28604" y="110204"/>
                    </a:lnTo>
                    <a:lnTo>
                      <a:pt x="28364" y="109113"/>
                    </a:lnTo>
                    <a:lnTo>
                      <a:pt x="28150" y="108041"/>
                    </a:lnTo>
                    <a:lnTo>
                      <a:pt x="27936" y="106980"/>
                    </a:lnTo>
                    <a:lnTo>
                      <a:pt x="27776" y="105939"/>
                    </a:lnTo>
                    <a:lnTo>
                      <a:pt x="27643" y="104909"/>
                    </a:lnTo>
                    <a:lnTo>
                      <a:pt x="27522" y="103889"/>
                    </a:lnTo>
                    <a:lnTo>
                      <a:pt x="27415" y="102868"/>
                    </a:lnTo>
                    <a:lnTo>
                      <a:pt x="27362" y="101879"/>
                    </a:lnTo>
                    <a:lnTo>
                      <a:pt x="27295" y="100889"/>
                    </a:lnTo>
                    <a:lnTo>
                      <a:pt x="27269" y="99909"/>
                    </a:lnTo>
                    <a:lnTo>
                      <a:pt x="27255" y="98930"/>
                    </a:lnTo>
                    <a:lnTo>
                      <a:pt x="27269" y="97971"/>
                    </a:lnTo>
                    <a:lnTo>
                      <a:pt x="27282" y="97012"/>
                    </a:lnTo>
                    <a:lnTo>
                      <a:pt x="27335" y="96063"/>
                    </a:lnTo>
                    <a:lnTo>
                      <a:pt x="27375" y="95124"/>
                    </a:lnTo>
                    <a:lnTo>
                      <a:pt x="27442" y="94185"/>
                    </a:lnTo>
                    <a:lnTo>
                      <a:pt x="27522" y="93247"/>
                    </a:lnTo>
                    <a:lnTo>
                      <a:pt x="27602" y="92318"/>
                    </a:lnTo>
                    <a:lnTo>
                      <a:pt x="27709" y="91390"/>
                    </a:lnTo>
                    <a:lnTo>
                      <a:pt x="27816" y="90451"/>
                    </a:lnTo>
                    <a:lnTo>
                      <a:pt x="27923" y="89522"/>
                    </a:lnTo>
                    <a:lnTo>
                      <a:pt x="28043" y="88604"/>
                    </a:lnTo>
                    <a:lnTo>
                      <a:pt x="28283" y="86747"/>
                    </a:lnTo>
                    <a:lnTo>
                      <a:pt x="28564" y="84880"/>
                    </a:lnTo>
                    <a:lnTo>
                      <a:pt x="28764" y="83401"/>
                    </a:lnTo>
                    <a:lnTo>
                      <a:pt x="28978" y="81901"/>
                    </a:lnTo>
                    <a:lnTo>
                      <a:pt x="29178" y="80391"/>
                    </a:lnTo>
                    <a:lnTo>
                      <a:pt x="29365" y="78870"/>
                    </a:lnTo>
                    <a:lnTo>
                      <a:pt x="29525" y="77340"/>
                    </a:lnTo>
                    <a:lnTo>
                      <a:pt x="29672" y="75769"/>
                    </a:lnTo>
                    <a:lnTo>
                      <a:pt x="29726" y="74993"/>
                    </a:lnTo>
                    <a:lnTo>
                      <a:pt x="29793" y="74197"/>
                    </a:lnTo>
                    <a:lnTo>
                      <a:pt x="29833" y="73391"/>
                    </a:lnTo>
                    <a:lnTo>
                      <a:pt x="29873" y="72585"/>
                    </a:lnTo>
                    <a:lnTo>
                      <a:pt x="29899" y="71779"/>
                    </a:lnTo>
                    <a:lnTo>
                      <a:pt x="29913" y="70953"/>
                    </a:lnTo>
                    <a:lnTo>
                      <a:pt x="29926" y="70126"/>
                    </a:lnTo>
                    <a:lnTo>
                      <a:pt x="29926" y="69290"/>
                    </a:lnTo>
                    <a:lnTo>
                      <a:pt x="29913" y="68453"/>
                    </a:lnTo>
                    <a:lnTo>
                      <a:pt x="29886" y="67586"/>
                    </a:lnTo>
                    <a:lnTo>
                      <a:pt x="29846" y="66729"/>
                    </a:lnTo>
                    <a:lnTo>
                      <a:pt x="29793" y="65861"/>
                    </a:lnTo>
                    <a:lnTo>
                      <a:pt x="29726" y="64974"/>
                    </a:lnTo>
                    <a:lnTo>
                      <a:pt x="29646" y="64086"/>
                    </a:lnTo>
                    <a:lnTo>
                      <a:pt x="29552" y="63178"/>
                    </a:lnTo>
                    <a:lnTo>
                      <a:pt x="29432" y="62260"/>
                    </a:lnTo>
                    <a:lnTo>
                      <a:pt x="29312" y="61351"/>
                    </a:lnTo>
                    <a:lnTo>
                      <a:pt x="29165" y="60413"/>
                    </a:lnTo>
                    <a:lnTo>
                      <a:pt x="29005" y="59464"/>
                    </a:lnTo>
                    <a:lnTo>
                      <a:pt x="28818" y="58505"/>
                    </a:lnTo>
                    <a:lnTo>
                      <a:pt x="28631" y="57597"/>
                    </a:lnTo>
                    <a:lnTo>
                      <a:pt x="28390" y="56689"/>
                    </a:lnTo>
                    <a:lnTo>
                      <a:pt x="28150" y="55801"/>
                    </a:lnTo>
                    <a:lnTo>
                      <a:pt x="27870" y="54903"/>
                    </a:lnTo>
                    <a:lnTo>
                      <a:pt x="27549" y="54026"/>
                    </a:lnTo>
                    <a:lnTo>
                      <a:pt x="27229" y="53138"/>
                    </a:lnTo>
                    <a:lnTo>
                      <a:pt x="26868" y="52260"/>
                    </a:lnTo>
                    <a:lnTo>
                      <a:pt x="26494" y="51383"/>
                    </a:lnTo>
                    <a:lnTo>
                      <a:pt x="26080" y="50516"/>
                    </a:lnTo>
                    <a:lnTo>
                      <a:pt x="25639" y="49648"/>
                    </a:lnTo>
                    <a:lnTo>
                      <a:pt x="25199" y="48781"/>
                    </a:lnTo>
                    <a:lnTo>
                      <a:pt x="24731" y="47914"/>
                    </a:lnTo>
                    <a:lnTo>
                      <a:pt x="24251" y="47067"/>
                    </a:lnTo>
                    <a:lnTo>
                      <a:pt x="23743" y="46200"/>
                    </a:lnTo>
                    <a:lnTo>
                      <a:pt x="23222" y="45353"/>
                    </a:lnTo>
                    <a:lnTo>
                      <a:pt x="22675" y="44506"/>
                    </a:lnTo>
                    <a:lnTo>
                      <a:pt x="22127" y="43659"/>
                    </a:lnTo>
                    <a:lnTo>
                      <a:pt x="21566" y="42822"/>
                    </a:lnTo>
                    <a:lnTo>
                      <a:pt x="20979" y="41976"/>
                    </a:lnTo>
                    <a:lnTo>
                      <a:pt x="20405" y="41139"/>
                    </a:lnTo>
                    <a:lnTo>
                      <a:pt x="19790" y="40312"/>
                    </a:lnTo>
                    <a:lnTo>
                      <a:pt x="19189" y="39476"/>
                    </a:lnTo>
                    <a:lnTo>
                      <a:pt x="18562" y="38649"/>
                    </a:lnTo>
                    <a:lnTo>
                      <a:pt x="17947" y="37823"/>
                    </a:lnTo>
                    <a:lnTo>
                      <a:pt x="16665" y="36180"/>
                    </a:lnTo>
                    <a:lnTo>
                      <a:pt x="15370" y="34548"/>
                    </a:lnTo>
                    <a:lnTo>
                      <a:pt x="14075" y="32915"/>
                    </a:lnTo>
                    <a:lnTo>
                      <a:pt x="12766" y="31293"/>
                    </a:lnTo>
                    <a:lnTo>
                      <a:pt x="11671" y="29926"/>
                    </a:lnTo>
                    <a:lnTo>
                      <a:pt x="10576" y="28568"/>
                    </a:lnTo>
                    <a:lnTo>
                      <a:pt x="9521" y="27222"/>
                    </a:lnTo>
                    <a:lnTo>
                      <a:pt x="8466" y="25875"/>
                    </a:lnTo>
                    <a:lnTo>
                      <a:pt x="7451" y="24559"/>
                    </a:lnTo>
                    <a:lnTo>
                      <a:pt x="6476" y="23232"/>
                    </a:lnTo>
                    <a:lnTo>
                      <a:pt x="6009" y="22579"/>
                    </a:lnTo>
                    <a:lnTo>
                      <a:pt x="5541" y="21926"/>
                    </a:lnTo>
                    <a:lnTo>
                      <a:pt x="5101" y="21283"/>
                    </a:lnTo>
                    <a:lnTo>
                      <a:pt x="4660" y="20641"/>
                    </a:lnTo>
                    <a:lnTo>
                      <a:pt x="4246" y="19998"/>
                    </a:lnTo>
                    <a:lnTo>
                      <a:pt x="3832" y="19355"/>
                    </a:lnTo>
                    <a:lnTo>
                      <a:pt x="3445" y="18722"/>
                    </a:lnTo>
                    <a:lnTo>
                      <a:pt x="3058" y="18080"/>
                    </a:lnTo>
                    <a:lnTo>
                      <a:pt x="2697" y="17447"/>
                    </a:lnTo>
                    <a:lnTo>
                      <a:pt x="2363" y="16825"/>
                    </a:lnTo>
                    <a:lnTo>
                      <a:pt x="2029" y="16202"/>
                    </a:lnTo>
                    <a:lnTo>
                      <a:pt x="1722" y="15580"/>
                    </a:lnTo>
                    <a:lnTo>
                      <a:pt x="1455" y="14968"/>
                    </a:lnTo>
                    <a:lnTo>
                      <a:pt x="1175" y="14355"/>
                    </a:lnTo>
                    <a:lnTo>
                      <a:pt x="948" y="13733"/>
                    </a:lnTo>
                    <a:lnTo>
                      <a:pt x="707" y="13131"/>
                    </a:lnTo>
                    <a:lnTo>
                      <a:pt x="520" y="12519"/>
                    </a:lnTo>
                    <a:lnTo>
                      <a:pt x="333" y="11927"/>
                    </a:lnTo>
                    <a:lnTo>
                      <a:pt x="186" y="11315"/>
                    </a:lnTo>
                    <a:lnTo>
                      <a:pt x="53" y="10723"/>
                    </a:lnTo>
                    <a:lnTo>
                      <a:pt x="13" y="10468"/>
                    </a:lnTo>
                    <a:lnTo>
                      <a:pt x="0" y="10223"/>
                    </a:lnTo>
                    <a:lnTo>
                      <a:pt x="13" y="9988"/>
                    </a:lnTo>
                    <a:lnTo>
                      <a:pt x="40" y="9754"/>
                    </a:lnTo>
                    <a:lnTo>
                      <a:pt x="80" y="9529"/>
                    </a:lnTo>
                    <a:lnTo>
                      <a:pt x="146" y="9315"/>
                    </a:lnTo>
                    <a:lnTo>
                      <a:pt x="213" y="9111"/>
                    </a:lnTo>
                    <a:lnTo>
                      <a:pt x="320" y="8917"/>
                    </a:lnTo>
                    <a:lnTo>
                      <a:pt x="413" y="8713"/>
                    </a:lnTo>
                    <a:lnTo>
                      <a:pt x="520" y="8540"/>
                    </a:lnTo>
                    <a:lnTo>
                      <a:pt x="654" y="8376"/>
                    </a:lnTo>
                    <a:lnTo>
                      <a:pt x="787" y="8213"/>
                    </a:lnTo>
                    <a:lnTo>
                      <a:pt x="908" y="8050"/>
                    </a:lnTo>
                    <a:lnTo>
                      <a:pt x="1041" y="7907"/>
                    </a:lnTo>
                    <a:lnTo>
                      <a:pt x="1188" y="7774"/>
                    </a:lnTo>
                    <a:lnTo>
                      <a:pt x="1322" y="7662"/>
                    </a:lnTo>
                    <a:lnTo>
                      <a:pt x="1575" y="7448"/>
                    </a:lnTo>
                    <a:lnTo>
                      <a:pt x="1842" y="7254"/>
                    </a:lnTo>
                    <a:lnTo>
                      <a:pt x="2136" y="7050"/>
                    </a:lnTo>
                    <a:lnTo>
                      <a:pt x="2443" y="6876"/>
                    </a:lnTo>
                    <a:lnTo>
                      <a:pt x="2737" y="6713"/>
                    </a:lnTo>
                    <a:lnTo>
                      <a:pt x="3084" y="6550"/>
                    </a:lnTo>
                    <a:lnTo>
                      <a:pt x="3418" y="6407"/>
                    </a:lnTo>
                    <a:lnTo>
                      <a:pt x="3752" y="6274"/>
                    </a:lnTo>
                    <a:lnTo>
                      <a:pt x="4113" y="6162"/>
                    </a:lnTo>
                    <a:lnTo>
                      <a:pt x="4460" y="6060"/>
                    </a:lnTo>
                    <a:lnTo>
                      <a:pt x="4820" y="5968"/>
                    </a:lnTo>
                    <a:lnTo>
                      <a:pt x="5194" y="5897"/>
                    </a:lnTo>
                    <a:lnTo>
                      <a:pt x="5568" y="5836"/>
                    </a:lnTo>
                    <a:lnTo>
                      <a:pt x="5929" y="5795"/>
                    </a:lnTo>
                    <a:lnTo>
                      <a:pt x="6303" y="5775"/>
                    </a:lnTo>
                    <a:lnTo>
                      <a:pt x="6663" y="5764"/>
                    </a:lnTo>
                    <a:lnTo>
                      <a:pt x="6850" y="5764"/>
                    </a:lnTo>
                    <a:lnTo>
                      <a:pt x="7064" y="5775"/>
                    </a:lnTo>
                    <a:lnTo>
                      <a:pt x="7264" y="5785"/>
                    </a:lnTo>
                    <a:lnTo>
                      <a:pt x="7478" y="5805"/>
                    </a:lnTo>
                    <a:lnTo>
                      <a:pt x="7678" y="5836"/>
                    </a:lnTo>
                    <a:lnTo>
                      <a:pt x="7905" y="5866"/>
                    </a:lnTo>
                    <a:lnTo>
                      <a:pt x="8132" y="5928"/>
                    </a:lnTo>
                    <a:lnTo>
                      <a:pt x="8359" y="5979"/>
                    </a:lnTo>
                    <a:lnTo>
                      <a:pt x="8573" y="6050"/>
                    </a:lnTo>
                    <a:lnTo>
                      <a:pt x="8787" y="6132"/>
                    </a:lnTo>
                    <a:lnTo>
                      <a:pt x="9000" y="6223"/>
                    </a:lnTo>
                    <a:lnTo>
                      <a:pt x="9214" y="6336"/>
                    </a:lnTo>
                    <a:lnTo>
                      <a:pt x="9414" y="6458"/>
                    </a:lnTo>
                    <a:lnTo>
                      <a:pt x="9614" y="6591"/>
                    </a:lnTo>
                    <a:lnTo>
                      <a:pt x="9801" y="6744"/>
                    </a:lnTo>
                    <a:lnTo>
                      <a:pt x="9975" y="6917"/>
                    </a:lnTo>
                    <a:lnTo>
                      <a:pt x="10576" y="7550"/>
                    </a:lnTo>
                    <a:lnTo>
                      <a:pt x="11204" y="8223"/>
                    </a:lnTo>
                    <a:lnTo>
                      <a:pt x="11858" y="8938"/>
                    </a:lnTo>
                    <a:lnTo>
                      <a:pt x="12512" y="9703"/>
                    </a:lnTo>
                    <a:lnTo>
                      <a:pt x="13193" y="10478"/>
                    </a:lnTo>
                    <a:lnTo>
                      <a:pt x="13888" y="11294"/>
                    </a:lnTo>
                    <a:lnTo>
                      <a:pt x="14596" y="12131"/>
                    </a:lnTo>
                    <a:lnTo>
                      <a:pt x="15330" y="12988"/>
                    </a:lnTo>
                    <a:lnTo>
                      <a:pt x="16652" y="14559"/>
                    </a:lnTo>
                    <a:lnTo>
                      <a:pt x="18028" y="16161"/>
                    </a:lnTo>
                    <a:lnTo>
                      <a:pt x="18722" y="16978"/>
                    </a:lnTo>
                    <a:lnTo>
                      <a:pt x="19443" y="17784"/>
                    </a:lnTo>
                    <a:lnTo>
                      <a:pt x="20151" y="18590"/>
                    </a:lnTo>
                    <a:lnTo>
                      <a:pt x="20885" y="19396"/>
                    </a:lnTo>
                    <a:lnTo>
                      <a:pt x="21606" y="20192"/>
                    </a:lnTo>
                    <a:lnTo>
                      <a:pt x="22341" y="20967"/>
                    </a:lnTo>
                    <a:lnTo>
                      <a:pt x="23089" y="21753"/>
                    </a:lnTo>
                    <a:lnTo>
                      <a:pt x="23837" y="22518"/>
                    </a:lnTo>
                    <a:lnTo>
                      <a:pt x="24611" y="23263"/>
                    </a:lnTo>
                    <a:lnTo>
                      <a:pt x="25372" y="23987"/>
                    </a:lnTo>
                    <a:lnTo>
                      <a:pt x="26133" y="24712"/>
                    </a:lnTo>
                    <a:lnTo>
                      <a:pt x="26921" y="25395"/>
                    </a:lnTo>
                    <a:lnTo>
                      <a:pt x="27709" y="26069"/>
                    </a:lnTo>
                    <a:lnTo>
                      <a:pt x="28497" y="26701"/>
                    </a:lnTo>
                    <a:lnTo>
                      <a:pt x="29272" y="27314"/>
                    </a:lnTo>
                    <a:lnTo>
                      <a:pt x="30073" y="27885"/>
                    </a:lnTo>
                    <a:lnTo>
                      <a:pt x="30874" y="28436"/>
                    </a:lnTo>
                    <a:lnTo>
                      <a:pt x="31675" y="28946"/>
                    </a:lnTo>
                    <a:lnTo>
                      <a:pt x="32477" y="29415"/>
                    </a:lnTo>
                    <a:lnTo>
                      <a:pt x="33291" y="29844"/>
                    </a:lnTo>
                    <a:lnTo>
                      <a:pt x="34106" y="30232"/>
                    </a:lnTo>
                    <a:lnTo>
                      <a:pt x="34920" y="30589"/>
                    </a:lnTo>
                    <a:lnTo>
                      <a:pt x="35735" y="30885"/>
                    </a:lnTo>
                    <a:lnTo>
                      <a:pt x="36550" y="31130"/>
                    </a:lnTo>
                    <a:lnTo>
                      <a:pt x="37378" y="31323"/>
                    </a:lnTo>
                    <a:lnTo>
                      <a:pt x="38192" y="31466"/>
                    </a:lnTo>
                    <a:lnTo>
                      <a:pt x="39020" y="31558"/>
                    </a:lnTo>
                    <a:lnTo>
                      <a:pt x="39821" y="31589"/>
                    </a:lnTo>
                    <a:lnTo>
                      <a:pt x="40222" y="31578"/>
                    </a:lnTo>
                    <a:lnTo>
                      <a:pt x="40609" y="31558"/>
                    </a:lnTo>
                    <a:lnTo>
                      <a:pt x="41010" y="31527"/>
                    </a:lnTo>
                    <a:lnTo>
                      <a:pt x="41384" y="31476"/>
                    </a:lnTo>
                    <a:lnTo>
                      <a:pt x="41571" y="31446"/>
                    </a:lnTo>
                    <a:lnTo>
                      <a:pt x="41771" y="31405"/>
                    </a:lnTo>
                    <a:lnTo>
                      <a:pt x="41958" y="31364"/>
                    </a:lnTo>
                    <a:lnTo>
                      <a:pt x="42172" y="31303"/>
                    </a:lnTo>
                    <a:lnTo>
                      <a:pt x="42586" y="31181"/>
                    </a:lnTo>
                    <a:lnTo>
                      <a:pt x="43013" y="31038"/>
                    </a:lnTo>
                    <a:lnTo>
                      <a:pt x="43427" y="30874"/>
                    </a:lnTo>
                    <a:lnTo>
                      <a:pt x="43868" y="30691"/>
                    </a:lnTo>
                    <a:lnTo>
                      <a:pt x="44295" y="30487"/>
                    </a:lnTo>
                    <a:lnTo>
                      <a:pt x="44722" y="30293"/>
                    </a:lnTo>
                    <a:lnTo>
                      <a:pt x="45136" y="30068"/>
                    </a:lnTo>
                    <a:lnTo>
                      <a:pt x="45550" y="29844"/>
                    </a:lnTo>
                    <a:lnTo>
                      <a:pt x="45951" y="29630"/>
                    </a:lnTo>
                    <a:lnTo>
                      <a:pt x="46338" y="29405"/>
                    </a:lnTo>
                    <a:lnTo>
                      <a:pt x="47033" y="28987"/>
                    </a:lnTo>
                    <a:lnTo>
                      <a:pt x="47660" y="28599"/>
                    </a:lnTo>
                    <a:lnTo>
                      <a:pt x="47727" y="28568"/>
                    </a:lnTo>
                    <a:lnTo>
                      <a:pt x="48275" y="28201"/>
                    </a:lnTo>
                    <a:lnTo>
                      <a:pt x="48809" y="27824"/>
                    </a:lnTo>
                    <a:lnTo>
                      <a:pt x="49356" y="27426"/>
                    </a:lnTo>
                    <a:lnTo>
                      <a:pt x="49917" y="26987"/>
                    </a:lnTo>
                    <a:lnTo>
                      <a:pt x="50465" y="26538"/>
                    </a:lnTo>
                    <a:lnTo>
                      <a:pt x="51026" y="26069"/>
                    </a:lnTo>
                    <a:lnTo>
                      <a:pt x="51600" y="25569"/>
                    </a:lnTo>
                    <a:lnTo>
                      <a:pt x="52161" y="25059"/>
                    </a:lnTo>
                    <a:lnTo>
                      <a:pt x="52735" y="24528"/>
                    </a:lnTo>
                    <a:lnTo>
                      <a:pt x="53296" y="23987"/>
                    </a:lnTo>
                    <a:lnTo>
                      <a:pt x="53870" y="23426"/>
                    </a:lnTo>
                    <a:lnTo>
                      <a:pt x="54444" y="22855"/>
                    </a:lnTo>
                    <a:lnTo>
                      <a:pt x="55018" y="22273"/>
                    </a:lnTo>
                    <a:lnTo>
                      <a:pt x="55593" y="21661"/>
                    </a:lnTo>
                    <a:lnTo>
                      <a:pt x="56167" y="21049"/>
                    </a:lnTo>
                    <a:lnTo>
                      <a:pt x="56741" y="20416"/>
                    </a:lnTo>
                    <a:lnTo>
                      <a:pt x="57890" y="19151"/>
                    </a:lnTo>
                    <a:lnTo>
                      <a:pt x="59051" y="17835"/>
                    </a:lnTo>
                    <a:lnTo>
                      <a:pt x="60200" y="16488"/>
                    </a:lnTo>
                    <a:lnTo>
                      <a:pt x="61335" y="15151"/>
                    </a:lnTo>
                    <a:lnTo>
                      <a:pt x="62470" y="13774"/>
                    </a:lnTo>
                    <a:lnTo>
                      <a:pt x="63592" y="12427"/>
                    </a:lnTo>
                    <a:lnTo>
                      <a:pt x="64687" y="11070"/>
                    </a:lnTo>
                    <a:lnTo>
                      <a:pt x="65782" y="9723"/>
                    </a:lnTo>
                    <a:lnTo>
                      <a:pt x="66276" y="9121"/>
                    </a:lnTo>
                    <a:lnTo>
                      <a:pt x="66757" y="8529"/>
                    </a:lnTo>
                    <a:lnTo>
                      <a:pt x="67237" y="7938"/>
                    </a:lnTo>
                    <a:lnTo>
                      <a:pt x="67718" y="7356"/>
                    </a:lnTo>
                    <a:lnTo>
                      <a:pt x="68172" y="6785"/>
                    </a:lnTo>
                    <a:lnTo>
                      <a:pt x="68640" y="6213"/>
                    </a:lnTo>
                    <a:lnTo>
                      <a:pt x="69107" y="5662"/>
                    </a:lnTo>
                    <a:lnTo>
                      <a:pt x="69574" y="5111"/>
                    </a:lnTo>
                    <a:lnTo>
                      <a:pt x="70028" y="4581"/>
                    </a:lnTo>
                    <a:lnTo>
                      <a:pt x="70456" y="4050"/>
                    </a:lnTo>
                    <a:lnTo>
                      <a:pt x="70896" y="3540"/>
                    </a:lnTo>
                    <a:lnTo>
                      <a:pt x="71337" y="3050"/>
                    </a:lnTo>
                    <a:lnTo>
                      <a:pt x="71751" y="2561"/>
                    </a:lnTo>
                    <a:lnTo>
                      <a:pt x="72165" y="2091"/>
                    </a:lnTo>
                    <a:lnTo>
                      <a:pt x="72566" y="1642"/>
                    </a:lnTo>
                    <a:lnTo>
                      <a:pt x="72980" y="1203"/>
                    </a:lnTo>
                    <a:lnTo>
                      <a:pt x="73100" y="1061"/>
                    </a:lnTo>
                    <a:lnTo>
                      <a:pt x="73260" y="928"/>
                    </a:lnTo>
                    <a:lnTo>
                      <a:pt x="73420" y="806"/>
                    </a:lnTo>
                    <a:lnTo>
                      <a:pt x="73594" y="683"/>
                    </a:lnTo>
                    <a:lnTo>
                      <a:pt x="73794" y="591"/>
                    </a:lnTo>
                    <a:lnTo>
                      <a:pt x="73981" y="489"/>
                    </a:lnTo>
                    <a:lnTo>
                      <a:pt x="74182" y="387"/>
                    </a:lnTo>
                    <a:lnTo>
                      <a:pt x="74395" y="316"/>
                    </a:lnTo>
                    <a:lnTo>
                      <a:pt x="74622" y="244"/>
                    </a:lnTo>
                    <a:lnTo>
                      <a:pt x="74849" y="183"/>
                    </a:lnTo>
                    <a:lnTo>
                      <a:pt x="75090" y="122"/>
                    </a:lnTo>
                    <a:lnTo>
                      <a:pt x="75343" y="81"/>
                    </a:lnTo>
                    <a:lnTo>
                      <a:pt x="75584" y="51"/>
                    </a:lnTo>
                    <a:lnTo>
                      <a:pt x="75851" y="30"/>
                    </a:lnTo>
                    <a:lnTo>
                      <a:pt x="76131" y="0"/>
                    </a:lnTo>
                    <a:lnTo>
                      <a:pt x="76398" y="0"/>
                    </a:lnTo>
                    <a:lnTo>
                      <a:pt x="76786" y="10"/>
                    </a:lnTo>
                    <a:lnTo>
                      <a:pt x="77160" y="40"/>
                    </a:lnTo>
                    <a:lnTo>
                      <a:pt x="77533" y="81"/>
                    </a:lnTo>
                    <a:lnTo>
                      <a:pt x="77921" y="132"/>
                    </a:lnTo>
                    <a:lnTo>
                      <a:pt x="78281" y="214"/>
                    </a:lnTo>
                    <a:lnTo>
                      <a:pt x="78655" y="306"/>
                    </a:lnTo>
                    <a:lnTo>
                      <a:pt x="79016" y="397"/>
                    </a:lnTo>
                    <a:lnTo>
                      <a:pt x="79376" y="510"/>
                    </a:lnTo>
                    <a:lnTo>
                      <a:pt x="79737" y="642"/>
                    </a:lnTo>
                    <a:lnTo>
                      <a:pt x="80071" y="785"/>
                    </a:lnTo>
                    <a:lnTo>
                      <a:pt x="80405" y="938"/>
                    </a:lnTo>
                    <a:lnTo>
                      <a:pt x="80725" y="1101"/>
                    </a:lnTo>
                    <a:lnTo>
                      <a:pt x="81006" y="1295"/>
                    </a:lnTo>
                    <a:lnTo>
                      <a:pt x="81299" y="1479"/>
                    </a:lnTo>
                    <a:lnTo>
                      <a:pt x="81580" y="1683"/>
                    </a:lnTo>
                    <a:lnTo>
                      <a:pt x="81820" y="1887"/>
                    </a:lnTo>
                    <a:lnTo>
                      <a:pt x="81954" y="2010"/>
                    </a:lnTo>
                    <a:lnTo>
                      <a:pt x="82087" y="2142"/>
                    </a:lnTo>
                    <a:lnTo>
                      <a:pt x="82221" y="2275"/>
                    </a:lnTo>
                    <a:lnTo>
                      <a:pt x="82341" y="2428"/>
                    </a:lnTo>
                    <a:lnTo>
                      <a:pt x="82461" y="2581"/>
                    </a:lnTo>
                    <a:lnTo>
                      <a:pt x="82581" y="2734"/>
                    </a:lnTo>
                    <a:lnTo>
                      <a:pt x="82675" y="2918"/>
                    </a:lnTo>
                    <a:lnTo>
                      <a:pt x="82782" y="3091"/>
                    </a:lnTo>
                    <a:lnTo>
                      <a:pt x="82875" y="3295"/>
                    </a:lnTo>
                    <a:lnTo>
                      <a:pt x="82942" y="3479"/>
                    </a:lnTo>
                    <a:lnTo>
                      <a:pt x="82995" y="3683"/>
                    </a:lnTo>
                    <a:lnTo>
                      <a:pt x="83049" y="3897"/>
                    </a:lnTo>
                    <a:lnTo>
                      <a:pt x="83062" y="4122"/>
                    </a:lnTo>
                    <a:lnTo>
                      <a:pt x="83062" y="4346"/>
                    </a:lnTo>
                    <a:lnTo>
                      <a:pt x="83049" y="4591"/>
                    </a:lnTo>
                    <a:lnTo>
                      <a:pt x="83009" y="4836"/>
                    </a:lnTo>
                    <a:lnTo>
                      <a:pt x="82835" y="5611"/>
                    </a:lnTo>
                    <a:lnTo>
                      <a:pt x="82635" y="6377"/>
                    </a:lnTo>
                    <a:lnTo>
                      <a:pt x="82421" y="7142"/>
                    </a:lnTo>
                    <a:lnTo>
                      <a:pt x="82181" y="7897"/>
                    </a:lnTo>
                    <a:lnTo>
                      <a:pt x="81927" y="8662"/>
                    </a:lnTo>
                    <a:lnTo>
                      <a:pt x="81633" y="9407"/>
                    </a:lnTo>
                    <a:lnTo>
                      <a:pt x="81326" y="10152"/>
                    </a:lnTo>
                    <a:lnTo>
                      <a:pt x="81006" y="10897"/>
                    </a:lnTo>
                    <a:lnTo>
                      <a:pt x="80672" y="11631"/>
                    </a:lnTo>
                    <a:lnTo>
                      <a:pt x="80311" y="12366"/>
                    </a:lnTo>
                    <a:lnTo>
                      <a:pt x="79951" y="13090"/>
                    </a:lnTo>
                    <a:lnTo>
                      <a:pt x="79563" y="13815"/>
                    </a:lnTo>
                    <a:lnTo>
                      <a:pt x="79163" y="14529"/>
                    </a:lnTo>
                    <a:lnTo>
                      <a:pt x="78749" y="15233"/>
                    </a:lnTo>
                    <a:lnTo>
                      <a:pt x="78321" y="15947"/>
                    </a:lnTo>
                    <a:lnTo>
                      <a:pt x="77881" y="16651"/>
                    </a:lnTo>
                    <a:lnTo>
                      <a:pt x="77440" y="17345"/>
                    </a:lnTo>
                    <a:lnTo>
                      <a:pt x="76986" y="18039"/>
                    </a:lnTo>
                    <a:lnTo>
                      <a:pt x="76519" y="18733"/>
                    </a:lnTo>
                    <a:lnTo>
                      <a:pt x="76038" y="19406"/>
                    </a:lnTo>
                    <a:lnTo>
                      <a:pt x="75557" y="20090"/>
                    </a:lnTo>
                    <a:lnTo>
                      <a:pt x="75063" y="20763"/>
                    </a:lnTo>
                    <a:lnTo>
                      <a:pt x="74582" y="21426"/>
                    </a:lnTo>
                    <a:lnTo>
                      <a:pt x="74088" y="22079"/>
                    </a:lnTo>
                    <a:lnTo>
                      <a:pt x="73087" y="23395"/>
                    </a:lnTo>
                    <a:lnTo>
                      <a:pt x="72085" y="24691"/>
                    </a:lnTo>
                    <a:lnTo>
                      <a:pt x="71083" y="25956"/>
                    </a:lnTo>
                    <a:lnTo>
                      <a:pt x="70082" y="27201"/>
                    </a:lnTo>
                    <a:lnTo>
                      <a:pt x="68947" y="28640"/>
                    </a:lnTo>
                    <a:lnTo>
                      <a:pt x="67825" y="30048"/>
                    </a:lnTo>
                    <a:lnTo>
                      <a:pt x="67291" y="30742"/>
                    </a:lnTo>
                    <a:lnTo>
                      <a:pt x="66770" y="31425"/>
                    </a:lnTo>
                    <a:lnTo>
                      <a:pt x="66263" y="32109"/>
                    </a:lnTo>
                    <a:lnTo>
                      <a:pt x="65768" y="32782"/>
                    </a:lnTo>
                    <a:lnTo>
                      <a:pt x="65288" y="33456"/>
                    </a:lnTo>
                    <a:lnTo>
                      <a:pt x="64834" y="34119"/>
                    </a:lnTo>
                    <a:lnTo>
                      <a:pt x="64406" y="34772"/>
                    </a:lnTo>
                    <a:lnTo>
                      <a:pt x="63979" y="35415"/>
                    </a:lnTo>
                    <a:lnTo>
                      <a:pt x="63592" y="36058"/>
                    </a:lnTo>
                    <a:lnTo>
                      <a:pt x="63218" y="36690"/>
                    </a:lnTo>
                    <a:lnTo>
                      <a:pt x="62884" y="37313"/>
                    </a:lnTo>
                    <a:lnTo>
                      <a:pt x="62563" y="37935"/>
                    </a:lnTo>
                    <a:lnTo>
                      <a:pt x="62296" y="38537"/>
                    </a:lnTo>
                    <a:lnTo>
                      <a:pt x="62043" y="39149"/>
                    </a:lnTo>
                    <a:lnTo>
                      <a:pt x="61829" y="39741"/>
                    </a:lnTo>
                    <a:lnTo>
                      <a:pt x="61655" y="40323"/>
                    </a:lnTo>
                    <a:lnTo>
                      <a:pt x="61522" y="40914"/>
                    </a:lnTo>
                    <a:lnTo>
                      <a:pt x="61402" y="41486"/>
                    </a:lnTo>
                    <a:lnTo>
                      <a:pt x="61348" y="42047"/>
                    </a:lnTo>
                    <a:lnTo>
                      <a:pt x="61335" y="42598"/>
                    </a:lnTo>
                    <a:lnTo>
                      <a:pt x="61348" y="43149"/>
                    </a:lnTo>
                    <a:lnTo>
                      <a:pt x="61402" y="43690"/>
                    </a:lnTo>
                    <a:lnTo>
                      <a:pt x="61522" y="44220"/>
                    </a:lnTo>
                    <a:lnTo>
                      <a:pt x="61682" y="44741"/>
                    </a:lnTo>
                    <a:lnTo>
                      <a:pt x="61896" y="45251"/>
                    </a:lnTo>
                    <a:lnTo>
                      <a:pt x="62150" y="45761"/>
                    </a:lnTo>
                    <a:lnTo>
                      <a:pt x="62470" y="46261"/>
                    </a:lnTo>
                    <a:lnTo>
                      <a:pt x="62831" y="46740"/>
                    </a:lnTo>
                    <a:lnTo>
                      <a:pt x="63124" y="47077"/>
                    </a:lnTo>
                    <a:lnTo>
                      <a:pt x="63432" y="47393"/>
                    </a:lnTo>
                    <a:lnTo>
                      <a:pt x="63752" y="47689"/>
                    </a:lnTo>
                    <a:lnTo>
                      <a:pt x="64086" y="47995"/>
                    </a:lnTo>
                    <a:lnTo>
                      <a:pt x="64433" y="48281"/>
                    </a:lnTo>
                    <a:lnTo>
                      <a:pt x="64780" y="48557"/>
                    </a:lnTo>
                    <a:lnTo>
                      <a:pt x="65154" y="48822"/>
                    </a:lnTo>
                    <a:lnTo>
                      <a:pt x="65555" y="49057"/>
                    </a:lnTo>
                    <a:lnTo>
                      <a:pt x="65955" y="49301"/>
                    </a:lnTo>
                    <a:lnTo>
                      <a:pt x="66383" y="49536"/>
                    </a:lnTo>
                    <a:lnTo>
                      <a:pt x="66810" y="49771"/>
                    </a:lnTo>
                    <a:lnTo>
                      <a:pt x="67251" y="49975"/>
                    </a:lnTo>
                    <a:lnTo>
                      <a:pt x="67718" y="50179"/>
                    </a:lnTo>
                    <a:lnTo>
                      <a:pt x="68199" y="50363"/>
                    </a:lnTo>
                    <a:lnTo>
                      <a:pt x="68693" y="50536"/>
                    </a:lnTo>
                    <a:lnTo>
                      <a:pt x="69200" y="50720"/>
                    </a:lnTo>
                    <a:lnTo>
                      <a:pt x="69721" y="50873"/>
                    </a:lnTo>
                    <a:lnTo>
                      <a:pt x="70255" y="51016"/>
                    </a:lnTo>
                    <a:lnTo>
                      <a:pt x="70803" y="51158"/>
                    </a:lnTo>
                    <a:lnTo>
                      <a:pt x="71377" y="51281"/>
                    </a:lnTo>
                    <a:lnTo>
                      <a:pt x="71951" y="51403"/>
                    </a:lnTo>
                    <a:lnTo>
                      <a:pt x="72552" y="51505"/>
                    </a:lnTo>
                    <a:lnTo>
                      <a:pt x="73180" y="51607"/>
                    </a:lnTo>
                    <a:lnTo>
                      <a:pt x="73808" y="51689"/>
                    </a:lnTo>
                    <a:lnTo>
                      <a:pt x="74435" y="51760"/>
                    </a:lnTo>
                    <a:lnTo>
                      <a:pt x="75116" y="51832"/>
                    </a:lnTo>
                    <a:lnTo>
                      <a:pt x="75784" y="51883"/>
                    </a:lnTo>
                    <a:lnTo>
                      <a:pt x="76478" y="51924"/>
                    </a:lnTo>
                    <a:lnTo>
                      <a:pt x="77173" y="51975"/>
                    </a:lnTo>
                    <a:lnTo>
                      <a:pt x="77894" y="51995"/>
                    </a:lnTo>
                    <a:lnTo>
                      <a:pt x="78642" y="52005"/>
                    </a:lnTo>
                    <a:lnTo>
                      <a:pt x="79403" y="52015"/>
                    </a:lnTo>
                    <a:lnTo>
                      <a:pt x="80178" y="52005"/>
                    </a:lnTo>
                    <a:lnTo>
                      <a:pt x="80979" y="51995"/>
                    </a:lnTo>
                    <a:lnTo>
                      <a:pt x="81780" y="51964"/>
                    </a:lnTo>
                    <a:lnTo>
                      <a:pt x="82595" y="51924"/>
                    </a:lnTo>
                    <a:lnTo>
                      <a:pt x="83396" y="51883"/>
                    </a:lnTo>
                    <a:lnTo>
                      <a:pt x="84224" y="51832"/>
                    </a:lnTo>
                    <a:lnTo>
                      <a:pt x="85038" y="51771"/>
                    </a:lnTo>
                    <a:lnTo>
                      <a:pt x="85866" y="51699"/>
                    </a:lnTo>
                    <a:lnTo>
                      <a:pt x="86694" y="51618"/>
                    </a:lnTo>
                    <a:lnTo>
                      <a:pt x="87522" y="51546"/>
                    </a:lnTo>
                    <a:lnTo>
                      <a:pt x="88364" y="51444"/>
                    </a:lnTo>
                    <a:lnTo>
                      <a:pt x="89192" y="51342"/>
                    </a:lnTo>
                    <a:lnTo>
                      <a:pt x="90861" y="51138"/>
                    </a:lnTo>
                    <a:lnTo>
                      <a:pt x="92530" y="50903"/>
                    </a:lnTo>
                    <a:lnTo>
                      <a:pt x="94186" y="50648"/>
                    </a:lnTo>
                    <a:lnTo>
                      <a:pt x="95829" y="50383"/>
                    </a:lnTo>
                    <a:lnTo>
                      <a:pt x="97471" y="50107"/>
                    </a:lnTo>
                    <a:lnTo>
                      <a:pt x="99087" y="49822"/>
                    </a:lnTo>
                    <a:lnTo>
                      <a:pt x="100676" y="49536"/>
                    </a:lnTo>
                    <a:lnTo>
                      <a:pt x="102225" y="49250"/>
                    </a:lnTo>
                    <a:lnTo>
                      <a:pt x="103734" y="48955"/>
                    </a:lnTo>
                    <a:lnTo>
                      <a:pt x="105217" y="48679"/>
                    </a:lnTo>
                    <a:lnTo>
                      <a:pt x="106552" y="48424"/>
                    </a:lnTo>
                    <a:lnTo>
                      <a:pt x="107847" y="48169"/>
                    </a:lnTo>
                    <a:lnTo>
                      <a:pt x="109089" y="47934"/>
                    </a:lnTo>
                    <a:lnTo>
                      <a:pt x="110278" y="47730"/>
                    </a:lnTo>
                    <a:lnTo>
                      <a:pt x="111399" y="47526"/>
                    </a:lnTo>
                    <a:lnTo>
                      <a:pt x="112468" y="47353"/>
                    </a:lnTo>
                    <a:lnTo>
                      <a:pt x="113469" y="47200"/>
                    </a:lnTo>
                    <a:lnTo>
                      <a:pt x="114431" y="47067"/>
                    </a:lnTo>
                    <a:lnTo>
                      <a:pt x="114578" y="47057"/>
                    </a:lnTo>
                    <a:lnTo>
                      <a:pt x="114738" y="47047"/>
                    </a:lnTo>
                    <a:lnTo>
                      <a:pt x="114885" y="47036"/>
                    </a:lnTo>
                    <a:lnTo>
                      <a:pt x="115032" y="47036"/>
                    </a:lnTo>
                    <a:lnTo>
                      <a:pt x="115232" y="47036"/>
                    </a:lnTo>
                    <a:lnTo>
                      <a:pt x="115432" y="47057"/>
                    </a:lnTo>
                    <a:lnTo>
                      <a:pt x="115633" y="47077"/>
                    </a:lnTo>
                    <a:lnTo>
                      <a:pt x="115833" y="47098"/>
                    </a:lnTo>
                    <a:lnTo>
                      <a:pt x="116020" y="47138"/>
                    </a:lnTo>
                    <a:lnTo>
                      <a:pt x="116207" y="47189"/>
                    </a:lnTo>
                    <a:lnTo>
                      <a:pt x="116394" y="47240"/>
                    </a:lnTo>
                    <a:lnTo>
                      <a:pt x="116581" y="47291"/>
                    </a:lnTo>
                    <a:lnTo>
                      <a:pt x="116754" y="47363"/>
                    </a:lnTo>
                    <a:lnTo>
                      <a:pt x="116928" y="47444"/>
                    </a:lnTo>
                    <a:lnTo>
                      <a:pt x="117088" y="47516"/>
                    </a:lnTo>
                    <a:lnTo>
                      <a:pt x="117262" y="47608"/>
                    </a:lnTo>
                    <a:lnTo>
                      <a:pt x="117422" y="47689"/>
                    </a:lnTo>
                    <a:lnTo>
                      <a:pt x="117582" y="47791"/>
                    </a:lnTo>
                    <a:lnTo>
                      <a:pt x="117729" y="47893"/>
                    </a:lnTo>
                    <a:lnTo>
                      <a:pt x="117876" y="47995"/>
                    </a:lnTo>
                    <a:lnTo>
                      <a:pt x="118170" y="48220"/>
                    </a:lnTo>
                    <a:lnTo>
                      <a:pt x="118424" y="48465"/>
                    </a:lnTo>
                    <a:lnTo>
                      <a:pt x="118677" y="48720"/>
                    </a:lnTo>
                    <a:lnTo>
                      <a:pt x="118904" y="48985"/>
                    </a:lnTo>
                    <a:lnTo>
                      <a:pt x="119105" y="49261"/>
                    </a:lnTo>
                    <a:lnTo>
                      <a:pt x="119305" y="49536"/>
                    </a:lnTo>
                    <a:lnTo>
                      <a:pt x="119465" y="49822"/>
                    </a:lnTo>
                    <a:lnTo>
                      <a:pt x="119586" y="50107"/>
                    </a:lnTo>
                    <a:lnTo>
                      <a:pt x="119719" y="50403"/>
                    </a:lnTo>
                    <a:lnTo>
                      <a:pt x="119826" y="50720"/>
                    </a:lnTo>
                    <a:lnTo>
                      <a:pt x="119893" y="51036"/>
                    </a:lnTo>
                    <a:lnTo>
                      <a:pt x="119959" y="51352"/>
                    </a:lnTo>
                    <a:lnTo>
                      <a:pt x="119986" y="51689"/>
                    </a:lnTo>
                    <a:lnTo>
                      <a:pt x="120000" y="52015"/>
                    </a:lnTo>
                    <a:lnTo>
                      <a:pt x="119986" y="52179"/>
                    </a:lnTo>
                    <a:lnTo>
                      <a:pt x="119973" y="52352"/>
                    </a:lnTo>
                    <a:lnTo>
                      <a:pt x="119946" y="52515"/>
                    </a:lnTo>
                    <a:lnTo>
                      <a:pt x="119906" y="52679"/>
                    </a:lnTo>
                    <a:lnTo>
                      <a:pt x="119866" y="52842"/>
                    </a:lnTo>
                    <a:lnTo>
                      <a:pt x="119826" y="53005"/>
                    </a:lnTo>
                    <a:lnTo>
                      <a:pt x="119759" y="53179"/>
                    </a:lnTo>
                    <a:lnTo>
                      <a:pt x="119692" y="53332"/>
                    </a:lnTo>
                    <a:lnTo>
                      <a:pt x="119626" y="53495"/>
                    </a:lnTo>
                    <a:lnTo>
                      <a:pt x="119532" y="53648"/>
                    </a:lnTo>
                    <a:lnTo>
                      <a:pt x="119425" y="53801"/>
                    </a:lnTo>
                    <a:lnTo>
                      <a:pt x="119332" y="53954"/>
                    </a:lnTo>
                    <a:lnTo>
                      <a:pt x="119212" y="54097"/>
                    </a:lnTo>
                    <a:lnTo>
                      <a:pt x="119078" y="54240"/>
                    </a:lnTo>
                    <a:lnTo>
                      <a:pt x="118958" y="54393"/>
                    </a:lnTo>
                    <a:lnTo>
                      <a:pt x="118798" y="54536"/>
                    </a:lnTo>
                    <a:lnTo>
                      <a:pt x="118637" y="54668"/>
                    </a:lnTo>
                    <a:lnTo>
                      <a:pt x="118464" y="54791"/>
                    </a:lnTo>
                    <a:lnTo>
                      <a:pt x="118277" y="54913"/>
                    </a:lnTo>
                    <a:lnTo>
                      <a:pt x="118077" y="55036"/>
                    </a:lnTo>
                    <a:lnTo>
                      <a:pt x="117329" y="55464"/>
                    </a:lnTo>
                    <a:lnTo>
                      <a:pt x="116567" y="55862"/>
                    </a:lnTo>
                    <a:lnTo>
                      <a:pt x="115780" y="56240"/>
                    </a:lnTo>
                    <a:lnTo>
                      <a:pt x="115005" y="56607"/>
                    </a:lnTo>
                    <a:lnTo>
                      <a:pt x="114204" y="56944"/>
                    </a:lnTo>
                    <a:lnTo>
                      <a:pt x="113403" y="57280"/>
                    </a:lnTo>
                    <a:lnTo>
                      <a:pt x="112575" y="57586"/>
                    </a:lnTo>
                    <a:lnTo>
                      <a:pt x="111747" y="57872"/>
                    </a:lnTo>
                    <a:lnTo>
                      <a:pt x="110919" y="58148"/>
                    </a:lnTo>
                    <a:lnTo>
                      <a:pt x="110064" y="58403"/>
                    </a:lnTo>
                    <a:lnTo>
                      <a:pt x="109196" y="58658"/>
                    </a:lnTo>
                    <a:lnTo>
                      <a:pt x="108328" y="58872"/>
                    </a:lnTo>
                    <a:lnTo>
                      <a:pt x="107460" y="59097"/>
                    </a:lnTo>
                    <a:lnTo>
                      <a:pt x="106565" y="59311"/>
                    </a:lnTo>
                    <a:lnTo>
                      <a:pt x="105671" y="59494"/>
                    </a:lnTo>
                    <a:lnTo>
                      <a:pt x="104762" y="59678"/>
                    </a:lnTo>
                    <a:lnTo>
                      <a:pt x="103854" y="59852"/>
                    </a:lnTo>
                    <a:lnTo>
                      <a:pt x="102933" y="60015"/>
                    </a:lnTo>
                    <a:lnTo>
                      <a:pt x="102012" y="60158"/>
                    </a:lnTo>
                    <a:lnTo>
                      <a:pt x="101077" y="60300"/>
                    </a:lnTo>
                    <a:lnTo>
                      <a:pt x="100129" y="60443"/>
                    </a:lnTo>
                    <a:lnTo>
                      <a:pt x="99194" y="60566"/>
                    </a:lnTo>
                    <a:lnTo>
                      <a:pt x="98232" y="60688"/>
                    </a:lnTo>
                    <a:lnTo>
                      <a:pt x="97271" y="60811"/>
                    </a:lnTo>
                    <a:lnTo>
                      <a:pt x="95334" y="61015"/>
                    </a:lnTo>
                    <a:lnTo>
                      <a:pt x="93371" y="61229"/>
                    </a:lnTo>
                    <a:lnTo>
                      <a:pt x="91395" y="61413"/>
                    </a:lnTo>
                    <a:lnTo>
                      <a:pt x="89405" y="61596"/>
                    </a:lnTo>
                    <a:lnTo>
                      <a:pt x="86921" y="61841"/>
                    </a:lnTo>
                    <a:lnTo>
                      <a:pt x="84451" y="62086"/>
                    </a:lnTo>
                    <a:lnTo>
                      <a:pt x="83209" y="62219"/>
                    </a:lnTo>
                    <a:lnTo>
                      <a:pt x="81967" y="62351"/>
                    </a:lnTo>
                    <a:lnTo>
                      <a:pt x="80738" y="62504"/>
                    </a:lnTo>
                    <a:lnTo>
                      <a:pt x="79496" y="62657"/>
                    </a:lnTo>
                    <a:lnTo>
                      <a:pt x="78281" y="62821"/>
                    </a:lnTo>
                    <a:lnTo>
                      <a:pt x="77053" y="63015"/>
                    </a:lnTo>
                    <a:lnTo>
                      <a:pt x="75837" y="63208"/>
                    </a:lnTo>
                    <a:lnTo>
                      <a:pt x="74636" y="63423"/>
                    </a:lnTo>
                    <a:lnTo>
                      <a:pt x="73434" y="63637"/>
                    </a:lnTo>
                    <a:lnTo>
                      <a:pt x="72245" y="63892"/>
                    </a:lnTo>
                    <a:lnTo>
                      <a:pt x="71070" y="64157"/>
                    </a:lnTo>
                    <a:lnTo>
                      <a:pt x="69908" y="64443"/>
                    </a:lnTo>
                    <a:lnTo>
                      <a:pt x="68746" y="64759"/>
                    </a:lnTo>
                    <a:lnTo>
                      <a:pt x="67611" y="65086"/>
                    </a:lnTo>
                    <a:lnTo>
                      <a:pt x="66476" y="65453"/>
                    </a:lnTo>
                    <a:lnTo>
                      <a:pt x="65368" y="65841"/>
                    </a:lnTo>
                    <a:lnTo>
                      <a:pt x="64273" y="66249"/>
                    </a:lnTo>
                    <a:lnTo>
                      <a:pt x="63191" y="66688"/>
                    </a:lnTo>
                    <a:lnTo>
                      <a:pt x="62136" y="67157"/>
                    </a:lnTo>
                    <a:lnTo>
                      <a:pt x="61081" y="67667"/>
                    </a:lnTo>
                    <a:lnTo>
                      <a:pt x="60066" y="68208"/>
                    </a:lnTo>
                    <a:lnTo>
                      <a:pt x="59065" y="68779"/>
                    </a:lnTo>
                    <a:lnTo>
                      <a:pt x="58090" y="69392"/>
                    </a:lnTo>
                    <a:lnTo>
                      <a:pt x="57128" y="70034"/>
                    </a:lnTo>
                    <a:lnTo>
                      <a:pt x="56194" y="70728"/>
                    </a:lnTo>
                    <a:lnTo>
                      <a:pt x="55286" y="71463"/>
                    </a:lnTo>
                    <a:lnTo>
                      <a:pt x="54404" y="72218"/>
                    </a:lnTo>
                    <a:lnTo>
                      <a:pt x="53549" y="73034"/>
                    </a:lnTo>
                    <a:lnTo>
                      <a:pt x="52388" y="74401"/>
                    </a:lnTo>
                    <a:lnTo>
                      <a:pt x="51293" y="75809"/>
                    </a:lnTo>
                    <a:lnTo>
                      <a:pt x="50278" y="77248"/>
                    </a:lnTo>
                    <a:lnTo>
                      <a:pt x="49330" y="78717"/>
                    </a:lnTo>
                    <a:lnTo>
                      <a:pt x="48435" y="80217"/>
                    </a:lnTo>
                    <a:lnTo>
                      <a:pt x="47620" y="81737"/>
                    </a:lnTo>
                    <a:lnTo>
                      <a:pt x="46846" y="83268"/>
                    </a:lnTo>
                    <a:lnTo>
                      <a:pt x="46151" y="84829"/>
                    </a:lnTo>
                    <a:lnTo>
                      <a:pt x="45497" y="86380"/>
                    </a:lnTo>
                    <a:lnTo>
                      <a:pt x="44896" y="87951"/>
                    </a:lnTo>
                    <a:lnTo>
                      <a:pt x="44362" y="89522"/>
                    </a:lnTo>
                    <a:lnTo>
                      <a:pt x="43868" y="91094"/>
                    </a:lnTo>
                    <a:lnTo>
                      <a:pt x="43414" y="92645"/>
                    </a:lnTo>
                    <a:lnTo>
                      <a:pt x="43026" y="94196"/>
                    </a:lnTo>
                    <a:lnTo>
                      <a:pt x="42666" y="95726"/>
                    </a:lnTo>
                    <a:lnTo>
                      <a:pt x="42345" y="97236"/>
                    </a:lnTo>
                    <a:lnTo>
                      <a:pt x="42065" y="98736"/>
                    </a:lnTo>
                    <a:lnTo>
                      <a:pt x="41825" y="100195"/>
                    </a:lnTo>
                    <a:lnTo>
                      <a:pt x="41598" y="101624"/>
                    </a:lnTo>
                    <a:lnTo>
                      <a:pt x="41424" y="103011"/>
                    </a:lnTo>
                    <a:lnTo>
                      <a:pt x="41277" y="104368"/>
                    </a:lnTo>
                    <a:lnTo>
                      <a:pt x="41144" y="105684"/>
                    </a:lnTo>
                    <a:lnTo>
                      <a:pt x="41063" y="106939"/>
                    </a:lnTo>
                    <a:lnTo>
                      <a:pt x="40970" y="108154"/>
                    </a:lnTo>
                    <a:lnTo>
                      <a:pt x="40930" y="109296"/>
                    </a:lnTo>
                    <a:lnTo>
                      <a:pt x="40890" y="110398"/>
                    </a:lnTo>
                    <a:lnTo>
                      <a:pt x="40863" y="111419"/>
                    </a:lnTo>
                    <a:lnTo>
                      <a:pt x="40863" y="112367"/>
                    </a:lnTo>
                    <a:lnTo>
                      <a:pt x="40863" y="113245"/>
                    </a:lnTo>
                    <a:lnTo>
                      <a:pt x="40876" y="114051"/>
                    </a:lnTo>
                    <a:lnTo>
                      <a:pt x="40890" y="114786"/>
                    </a:lnTo>
                    <a:lnTo>
                      <a:pt x="40916" y="115408"/>
                    </a:lnTo>
                    <a:lnTo>
                      <a:pt x="40903" y="115755"/>
                    </a:lnTo>
                    <a:lnTo>
                      <a:pt x="40863" y="116092"/>
                    </a:lnTo>
                    <a:lnTo>
                      <a:pt x="40756" y="116439"/>
                    </a:lnTo>
                    <a:lnTo>
                      <a:pt x="40623" y="116765"/>
                    </a:lnTo>
                    <a:lnTo>
                      <a:pt x="40436" y="117102"/>
                    </a:lnTo>
                    <a:lnTo>
                      <a:pt x="40235" y="117408"/>
                    </a:lnTo>
                    <a:lnTo>
                      <a:pt x="39982" y="117714"/>
                    </a:lnTo>
                    <a:lnTo>
                      <a:pt x="39715" y="118010"/>
                    </a:lnTo>
                    <a:lnTo>
                      <a:pt x="39407" y="118285"/>
                    </a:lnTo>
                    <a:lnTo>
                      <a:pt x="39087" y="118551"/>
                    </a:lnTo>
                    <a:lnTo>
                      <a:pt x="38740" y="118806"/>
                    </a:lnTo>
                    <a:lnTo>
                      <a:pt x="38366" y="119040"/>
                    </a:lnTo>
                    <a:lnTo>
                      <a:pt x="37979" y="119244"/>
                    </a:lnTo>
                    <a:lnTo>
                      <a:pt x="37578" y="119438"/>
                    </a:lnTo>
                    <a:lnTo>
                      <a:pt x="37151" y="119602"/>
                    </a:lnTo>
                    <a:lnTo>
                      <a:pt x="36737" y="119734"/>
                    </a:lnTo>
                    <a:lnTo>
                      <a:pt x="36309" y="119846"/>
                    </a:lnTo>
                    <a:lnTo>
                      <a:pt x="35869" y="119938"/>
                    </a:lnTo>
                    <a:lnTo>
                      <a:pt x="35441" y="119979"/>
                    </a:lnTo>
                    <a:lnTo>
                      <a:pt x="35001" y="120000"/>
                    </a:lnTo>
                    <a:lnTo>
                      <a:pt x="34573" y="119989"/>
                    </a:lnTo>
                    <a:lnTo>
                      <a:pt x="34146" y="119938"/>
                    </a:lnTo>
                    <a:lnTo>
                      <a:pt x="33719" y="119846"/>
                    </a:lnTo>
                    <a:lnTo>
                      <a:pt x="33318" y="119724"/>
                    </a:lnTo>
                    <a:lnTo>
                      <a:pt x="32931" y="119551"/>
                    </a:lnTo>
                    <a:lnTo>
                      <a:pt x="32557" y="119336"/>
                    </a:lnTo>
                    <a:lnTo>
                      <a:pt x="32196" y="119081"/>
                    </a:lnTo>
                    <a:lnTo>
                      <a:pt x="31862" y="118785"/>
                    </a:lnTo>
                    <a:lnTo>
                      <a:pt x="31555" y="118438"/>
                    </a:lnTo>
                    <a:lnTo>
                      <a:pt x="31275" y="118040"/>
                    </a:lnTo>
                    <a:lnTo>
                      <a:pt x="31021" y="117581"/>
                    </a:lnTo>
                    <a:lnTo>
                      <a:pt x="30807" y="117092"/>
                    </a:lnTo>
                    <a:close/>
                  </a:path>
                </a:pathLst>
              </a:custGeom>
              <a:solidFill>
                <a:schemeClr val="bg1">
                  <a:lumMod val="85000"/>
                </a:schemeClr>
              </a:solidFill>
              <a:ln>
                <a:noFill/>
              </a:ln>
            </p:spPr>
            <p:txBody>
              <a:bodyPr lIns="60941" tIns="30462" rIns="60941" bIns="30462" anchor="t" anchorCtr="0">
                <a:noAutofit/>
              </a:bodyPr>
              <a:lstStyle/>
              <a:p>
                <a:pPr>
                  <a:buClr>
                    <a:srgbClr val="000000"/>
                  </a:buClr>
                </a:pPr>
                <a:endParaRPr sz="1600">
                  <a:solidFill>
                    <a:schemeClr val="dk1"/>
                  </a:solidFill>
                  <a:latin typeface="微软雅黑" panose="020B0503020204020204" pitchFamily="34" charset="-122"/>
                  <a:ea typeface="微软雅黑" panose="020B0503020204020204" pitchFamily="34" charset="-122"/>
                  <a:cs typeface="+mn-ea"/>
                  <a:sym typeface="+mn-lt"/>
                </a:endParaRPr>
              </a:p>
            </p:txBody>
          </p:sp>
        </p:grpSp>
        <p:sp>
          <p:nvSpPr>
            <p:cNvPr id="5" name="îṩḻïḍê"/>
            <p:cNvSpPr/>
            <p:nvPr/>
          </p:nvSpPr>
          <p:spPr>
            <a:xfrm flipH="1">
              <a:off x="4511824" y="3996885"/>
              <a:ext cx="621146" cy="635434"/>
            </a:xfrm>
            <a:custGeom>
              <a:avLst/>
              <a:gdLst/>
              <a:ahLst/>
              <a:cxnLst/>
              <a:rect l="0" t="0" r="0" b="0"/>
              <a:pathLst>
                <a:path w="120000" h="120000" extrusionOk="0">
                  <a:moveTo>
                    <a:pt x="120000" y="60038"/>
                  </a:moveTo>
                  <a:lnTo>
                    <a:pt x="119923" y="63127"/>
                  </a:lnTo>
                  <a:lnTo>
                    <a:pt x="119693" y="66177"/>
                  </a:lnTo>
                  <a:lnTo>
                    <a:pt x="119309" y="69189"/>
                  </a:lnTo>
                  <a:lnTo>
                    <a:pt x="118772" y="72123"/>
                  </a:lnTo>
                  <a:lnTo>
                    <a:pt x="118120" y="75057"/>
                  </a:lnTo>
                  <a:lnTo>
                    <a:pt x="117276" y="77915"/>
                  </a:lnTo>
                  <a:lnTo>
                    <a:pt x="116355" y="80694"/>
                  </a:lnTo>
                  <a:lnTo>
                    <a:pt x="115281" y="83397"/>
                  </a:lnTo>
                  <a:lnTo>
                    <a:pt x="114053" y="86023"/>
                  </a:lnTo>
                  <a:lnTo>
                    <a:pt x="112749" y="88610"/>
                  </a:lnTo>
                  <a:lnTo>
                    <a:pt x="111329" y="91119"/>
                  </a:lnTo>
                  <a:lnTo>
                    <a:pt x="109718" y="93590"/>
                  </a:lnTo>
                  <a:lnTo>
                    <a:pt x="108069" y="95907"/>
                  </a:lnTo>
                  <a:lnTo>
                    <a:pt x="106304" y="98185"/>
                  </a:lnTo>
                  <a:lnTo>
                    <a:pt x="104424" y="100386"/>
                  </a:lnTo>
                  <a:lnTo>
                    <a:pt x="102429" y="102432"/>
                  </a:lnTo>
                  <a:lnTo>
                    <a:pt x="100319" y="104440"/>
                  </a:lnTo>
                  <a:lnTo>
                    <a:pt x="98171" y="106332"/>
                  </a:lnTo>
                  <a:lnTo>
                    <a:pt x="95907" y="108108"/>
                  </a:lnTo>
                  <a:lnTo>
                    <a:pt x="93529" y="109768"/>
                  </a:lnTo>
                  <a:lnTo>
                    <a:pt x="91112" y="111312"/>
                  </a:lnTo>
                  <a:lnTo>
                    <a:pt x="88618" y="112779"/>
                  </a:lnTo>
                  <a:lnTo>
                    <a:pt x="86010" y="114131"/>
                  </a:lnTo>
                  <a:lnTo>
                    <a:pt x="83363" y="115289"/>
                  </a:lnTo>
                  <a:lnTo>
                    <a:pt x="80639" y="116370"/>
                  </a:lnTo>
                  <a:lnTo>
                    <a:pt x="77838" y="117335"/>
                  </a:lnTo>
                  <a:lnTo>
                    <a:pt x="75000" y="118146"/>
                  </a:lnTo>
                  <a:lnTo>
                    <a:pt x="72084" y="118803"/>
                  </a:lnTo>
                  <a:lnTo>
                    <a:pt x="69168" y="119343"/>
                  </a:lnTo>
                  <a:lnTo>
                    <a:pt x="66138" y="119729"/>
                  </a:lnTo>
                  <a:lnTo>
                    <a:pt x="63107" y="119922"/>
                  </a:lnTo>
                  <a:lnTo>
                    <a:pt x="60000" y="119999"/>
                  </a:lnTo>
                  <a:lnTo>
                    <a:pt x="56930" y="119922"/>
                  </a:lnTo>
                  <a:lnTo>
                    <a:pt x="53861" y="119729"/>
                  </a:lnTo>
                  <a:lnTo>
                    <a:pt x="50869" y="119343"/>
                  </a:lnTo>
                  <a:lnTo>
                    <a:pt x="47915" y="118803"/>
                  </a:lnTo>
                  <a:lnTo>
                    <a:pt x="45038" y="118146"/>
                  </a:lnTo>
                  <a:lnTo>
                    <a:pt x="42161" y="117335"/>
                  </a:lnTo>
                  <a:lnTo>
                    <a:pt x="39360" y="116370"/>
                  </a:lnTo>
                  <a:lnTo>
                    <a:pt x="36636" y="115289"/>
                  </a:lnTo>
                  <a:lnTo>
                    <a:pt x="33951" y="114131"/>
                  </a:lnTo>
                  <a:lnTo>
                    <a:pt x="31381" y="112779"/>
                  </a:lnTo>
                  <a:lnTo>
                    <a:pt x="28887" y="111312"/>
                  </a:lnTo>
                  <a:lnTo>
                    <a:pt x="26432" y="109768"/>
                  </a:lnTo>
                  <a:lnTo>
                    <a:pt x="24053" y="108108"/>
                  </a:lnTo>
                  <a:lnTo>
                    <a:pt x="21828" y="106332"/>
                  </a:lnTo>
                  <a:lnTo>
                    <a:pt x="19641" y="104440"/>
                  </a:lnTo>
                  <a:lnTo>
                    <a:pt x="17570" y="102432"/>
                  </a:lnTo>
                  <a:lnTo>
                    <a:pt x="15537" y="100386"/>
                  </a:lnTo>
                  <a:lnTo>
                    <a:pt x="13657" y="98185"/>
                  </a:lnTo>
                  <a:lnTo>
                    <a:pt x="11930" y="95907"/>
                  </a:lnTo>
                  <a:lnTo>
                    <a:pt x="10242" y="93590"/>
                  </a:lnTo>
                  <a:lnTo>
                    <a:pt x="8670" y="91119"/>
                  </a:lnTo>
                  <a:lnTo>
                    <a:pt x="7212" y="88610"/>
                  </a:lnTo>
                  <a:lnTo>
                    <a:pt x="5907" y="86023"/>
                  </a:lnTo>
                  <a:lnTo>
                    <a:pt x="4680" y="83397"/>
                  </a:lnTo>
                  <a:lnTo>
                    <a:pt x="3606" y="80694"/>
                  </a:lnTo>
                  <a:lnTo>
                    <a:pt x="2685" y="77915"/>
                  </a:lnTo>
                  <a:lnTo>
                    <a:pt x="1879" y="75057"/>
                  </a:lnTo>
                  <a:lnTo>
                    <a:pt x="1189" y="72123"/>
                  </a:lnTo>
                  <a:lnTo>
                    <a:pt x="690" y="69189"/>
                  </a:lnTo>
                  <a:lnTo>
                    <a:pt x="268" y="66177"/>
                  </a:lnTo>
                  <a:lnTo>
                    <a:pt x="76" y="63127"/>
                  </a:lnTo>
                  <a:lnTo>
                    <a:pt x="0" y="60038"/>
                  </a:lnTo>
                  <a:lnTo>
                    <a:pt x="76" y="56949"/>
                  </a:lnTo>
                  <a:lnTo>
                    <a:pt x="268" y="53899"/>
                  </a:lnTo>
                  <a:lnTo>
                    <a:pt x="690" y="50888"/>
                  </a:lnTo>
                  <a:lnTo>
                    <a:pt x="1189" y="47953"/>
                  </a:lnTo>
                  <a:lnTo>
                    <a:pt x="1879" y="45057"/>
                  </a:lnTo>
                  <a:lnTo>
                    <a:pt x="2685" y="42200"/>
                  </a:lnTo>
                  <a:lnTo>
                    <a:pt x="3606" y="39420"/>
                  </a:lnTo>
                  <a:lnTo>
                    <a:pt x="4680" y="36718"/>
                  </a:lnTo>
                  <a:lnTo>
                    <a:pt x="5907" y="34015"/>
                  </a:lnTo>
                  <a:lnTo>
                    <a:pt x="7212" y="31428"/>
                  </a:lnTo>
                  <a:lnTo>
                    <a:pt x="8670" y="28957"/>
                  </a:lnTo>
                  <a:lnTo>
                    <a:pt x="10242" y="26486"/>
                  </a:lnTo>
                  <a:lnTo>
                    <a:pt x="11930" y="24131"/>
                  </a:lnTo>
                  <a:lnTo>
                    <a:pt x="13657" y="21891"/>
                  </a:lnTo>
                  <a:lnTo>
                    <a:pt x="15537" y="19729"/>
                  </a:lnTo>
                  <a:lnTo>
                    <a:pt x="17570" y="17644"/>
                  </a:lnTo>
                  <a:lnTo>
                    <a:pt x="19641" y="15637"/>
                  </a:lnTo>
                  <a:lnTo>
                    <a:pt x="21828" y="13745"/>
                  </a:lnTo>
                  <a:lnTo>
                    <a:pt x="24053" y="11969"/>
                  </a:lnTo>
                  <a:lnTo>
                    <a:pt x="26432" y="10270"/>
                  </a:lnTo>
                  <a:lnTo>
                    <a:pt x="28887" y="8725"/>
                  </a:lnTo>
                  <a:lnTo>
                    <a:pt x="31381" y="7297"/>
                  </a:lnTo>
                  <a:lnTo>
                    <a:pt x="33951" y="5945"/>
                  </a:lnTo>
                  <a:lnTo>
                    <a:pt x="36636" y="4749"/>
                  </a:lnTo>
                  <a:lnTo>
                    <a:pt x="39360" y="3706"/>
                  </a:lnTo>
                  <a:lnTo>
                    <a:pt x="42161" y="2741"/>
                  </a:lnTo>
                  <a:lnTo>
                    <a:pt x="45038" y="1930"/>
                  </a:lnTo>
                  <a:lnTo>
                    <a:pt x="47915" y="1274"/>
                  </a:lnTo>
                  <a:lnTo>
                    <a:pt x="50869" y="733"/>
                  </a:lnTo>
                  <a:lnTo>
                    <a:pt x="53861" y="347"/>
                  </a:lnTo>
                  <a:lnTo>
                    <a:pt x="56930" y="115"/>
                  </a:lnTo>
                  <a:lnTo>
                    <a:pt x="60000" y="0"/>
                  </a:lnTo>
                  <a:lnTo>
                    <a:pt x="63107" y="115"/>
                  </a:lnTo>
                  <a:lnTo>
                    <a:pt x="66138" y="347"/>
                  </a:lnTo>
                  <a:lnTo>
                    <a:pt x="69168" y="733"/>
                  </a:lnTo>
                  <a:lnTo>
                    <a:pt x="72084" y="1274"/>
                  </a:lnTo>
                  <a:lnTo>
                    <a:pt x="75000" y="1930"/>
                  </a:lnTo>
                  <a:lnTo>
                    <a:pt x="77838" y="2741"/>
                  </a:lnTo>
                  <a:lnTo>
                    <a:pt x="80639" y="3706"/>
                  </a:lnTo>
                  <a:lnTo>
                    <a:pt x="83363" y="4749"/>
                  </a:lnTo>
                  <a:lnTo>
                    <a:pt x="86010" y="5945"/>
                  </a:lnTo>
                  <a:lnTo>
                    <a:pt x="88618" y="7297"/>
                  </a:lnTo>
                  <a:lnTo>
                    <a:pt x="91112" y="8725"/>
                  </a:lnTo>
                  <a:lnTo>
                    <a:pt x="93529" y="10270"/>
                  </a:lnTo>
                  <a:lnTo>
                    <a:pt x="95907" y="11969"/>
                  </a:lnTo>
                  <a:lnTo>
                    <a:pt x="98171" y="13745"/>
                  </a:lnTo>
                  <a:lnTo>
                    <a:pt x="100319" y="15637"/>
                  </a:lnTo>
                  <a:lnTo>
                    <a:pt x="102429" y="17644"/>
                  </a:lnTo>
                  <a:lnTo>
                    <a:pt x="104424" y="19729"/>
                  </a:lnTo>
                  <a:lnTo>
                    <a:pt x="106304" y="21891"/>
                  </a:lnTo>
                  <a:lnTo>
                    <a:pt x="108069" y="24131"/>
                  </a:lnTo>
                  <a:lnTo>
                    <a:pt x="109718" y="26486"/>
                  </a:lnTo>
                  <a:lnTo>
                    <a:pt x="111329" y="28957"/>
                  </a:lnTo>
                  <a:lnTo>
                    <a:pt x="112749" y="31428"/>
                  </a:lnTo>
                  <a:lnTo>
                    <a:pt x="114053" y="34015"/>
                  </a:lnTo>
                  <a:lnTo>
                    <a:pt x="115281" y="36718"/>
                  </a:lnTo>
                  <a:lnTo>
                    <a:pt x="116355" y="39420"/>
                  </a:lnTo>
                  <a:lnTo>
                    <a:pt x="117276" y="42200"/>
                  </a:lnTo>
                  <a:lnTo>
                    <a:pt x="118120" y="45057"/>
                  </a:lnTo>
                  <a:lnTo>
                    <a:pt x="118772" y="47953"/>
                  </a:lnTo>
                  <a:lnTo>
                    <a:pt x="119309" y="50888"/>
                  </a:lnTo>
                  <a:lnTo>
                    <a:pt x="119693" y="53899"/>
                  </a:lnTo>
                  <a:lnTo>
                    <a:pt x="119923" y="56949"/>
                  </a:lnTo>
                  <a:lnTo>
                    <a:pt x="120000" y="60038"/>
                  </a:lnTo>
                  <a:close/>
                </a:path>
              </a:pathLst>
            </a:custGeom>
            <a:solidFill>
              <a:srgbClr val="9A0001"/>
            </a:solidFill>
            <a:ln>
              <a:noFill/>
            </a:ln>
          </p:spPr>
          <p:txBody>
            <a:bodyPr lIns="60941" tIns="30462" rIns="60941" bIns="30462" anchor="t" anchorCtr="0">
              <a:noAutofit/>
            </a:bodyPr>
            <a:lstStyle/>
            <a:p>
              <a:pPr>
                <a:buClr>
                  <a:srgbClr val="000000"/>
                </a:buClr>
              </a:pPr>
              <a:endParaRPr sz="1600">
                <a:solidFill>
                  <a:schemeClr val="dk1"/>
                </a:solidFill>
                <a:latin typeface="微软雅黑" panose="020B0503020204020204" pitchFamily="34" charset="-122"/>
                <a:ea typeface="微软雅黑" panose="020B0503020204020204" pitchFamily="34" charset="-122"/>
                <a:cs typeface="+mn-ea"/>
                <a:sym typeface="+mn-lt"/>
              </a:endParaRPr>
            </a:p>
          </p:txBody>
        </p:sp>
        <p:sp>
          <p:nvSpPr>
            <p:cNvPr id="6" name="îŝḻiḑê"/>
            <p:cNvSpPr/>
            <p:nvPr/>
          </p:nvSpPr>
          <p:spPr>
            <a:xfrm flipH="1">
              <a:off x="4997336" y="3579822"/>
              <a:ext cx="438911" cy="448975"/>
            </a:xfrm>
            <a:custGeom>
              <a:avLst/>
              <a:gdLst/>
              <a:ahLst/>
              <a:cxnLst/>
              <a:rect l="0" t="0" r="0" b="0"/>
              <a:pathLst>
                <a:path w="120000" h="120000" extrusionOk="0">
                  <a:moveTo>
                    <a:pt x="120000" y="59972"/>
                  </a:moveTo>
                  <a:lnTo>
                    <a:pt x="119945" y="63088"/>
                  </a:lnTo>
                  <a:lnTo>
                    <a:pt x="119674" y="66095"/>
                  </a:lnTo>
                  <a:lnTo>
                    <a:pt x="119294" y="69157"/>
                  </a:lnTo>
                  <a:lnTo>
                    <a:pt x="118751" y="72109"/>
                  </a:lnTo>
                  <a:lnTo>
                    <a:pt x="118100" y="75006"/>
                  </a:lnTo>
                  <a:lnTo>
                    <a:pt x="117286" y="77904"/>
                  </a:lnTo>
                  <a:lnTo>
                    <a:pt x="116309" y="80637"/>
                  </a:lnTo>
                  <a:lnTo>
                    <a:pt x="115278" y="83371"/>
                  </a:lnTo>
                  <a:lnTo>
                    <a:pt x="114084" y="86050"/>
                  </a:lnTo>
                  <a:lnTo>
                    <a:pt x="112727" y="88619"/>
                  </a:lnTo>
                  <a:lnTo>
                    <a:pt x="111316" y="91134"/>
                  </a:lnTo>
                  <a:lnTo>
                    <a:pt x="109687" y="93594"/>
                  </a:lnTo>
                  <a:lnTo>
                    <a:pt x="108059" y="95890"/>
                  </a:lnTo>
                  <a:lnTo>
                    <a:pt x="106268" y="98186"/>
                  </a:lnTo>
                  <a:lnTo>
                    <a:pt x="104369" y="100373"/>
                  </a:lnTo>
                  <a:lnTo>
                    <a:pt x="102360" y="102451"/>
                  </a:lnTo>
                  <a:lnTo>
                    <a:pt x="100298" y="104419"/>
                  </a:lnTo>
                  <a:lnTo>
                    <a:pt x="98127" y="106332"/>
                  </a:lnTo>
                  <a:lnTo>
                    <a:pt x="95902" y="108082"/>
                  </a:lnTo>
                  <a:lnTo>
                    <a:pt x="93514" y="109776"/>
                  </a:lnTo>
                  <a:lnTo>
                    <a:pt x="91126" y="111307"/>
                  </a:lnTo>
                  <a:lnTo>
                    <a:pt x="88575" y="112783"/>
                  </a:lnTo>
                  <a:lnTo>
                    <a:pt x="85970" y="114095"/>
                  </a:lnTo>
                  <a:lnTo>
                    <a:pt x="83310" y="115298"/>
                  </a:lnTo>
                  <a:lnTo>
                    <a:pt x="80597" y="116337"/>
                  </a:lnTo>
                  <a:lnTo>
                    <a:pt x="77829" y="117321"/>
                  </a:lnTo>
                  <a:lnTo>
                    <a:pt x="74952" y="118141"/>
                  </a:lnTo>
                  <a:lnTo>
                    <a:pt x="72075" y="118797"/>
                  </a:lnTo>
                  <a:lnTo>
                    <a:pt x="69145" y="119289"/>
                  </a:lnTo>
                  <a:lnTo>
                    <a:pt x="66105" y="119726"/>
                  </a:lnTo>
                  <a:lnTo>
                    <a:pt x="63066" y="119945"/>
                  </a:lnTo>
                  <a:lnTo>
                    <a:pt x="59972" y="120000"/>
                  </a:lnTo>
                  <a:lnTo>
                    <a:pt x="56933" y="119945"/>
                  </a:lnTo>
                  <a:lnTo>
                    <a:pt x="53839" y="119726"/>
                  </a:lnTo>
                  <a:lnTo>
                    <a:pt x="50800" y="119289"/>
                  </a:lnTo>
                  <a:lnTo>
                    <a:pt x="47869" y="118797"/>
                  </a:lnTo>
                  <a:lnTo>
                    <a:pt x="44993" y="118141"/>
                  </a:lnTo>
                  <a:lnTo>
                    <a:pt x="42116" y="117321"/>
                  </a:lnTo>
                  <a:lnTo>
                    <a:pt x="39348" y="116337"/>
                  </a:lnTo>
                  <a:lnTo>
                    <a:pt x="36635" y="115298"/>
                  </a:lnTo>
                  <a:lnTo>
                    <a:pt x="33921" y="114095"/>
                  </a:lnTo>
                  <a:lnTo>
                    <a:pt x="31370" y="112783"/>
                  </a:lnTo>
                  <a:lnTo>
                    <a:pt x="28873" y="111307"/>
                  </a:lnTo>
                  <a:lnTo>
                    <a:pt x="26431" y="109776"/>
                  </a:lnTo>
                  <a:lnTo>
                    <a:pt x="24097" y="108082"/>
                  </a:lnTo>
                  <a:lnTo>
                    <a:pt x="21818" y="106332"/>
                  </a:lnTo>
                  <a:lnTo>
                    <a:pt x="19647" y="104419"/>
                  </a:lnTo>
                  <a:lnTo>
                    <a:pt x="17584" y="102451"/>
                  </a:lnTo>
                  <a:lnTo>
                    <a:pt x="15576" y="100373"/>
                  </a:lnTo>
                  <a:lnTo>
                    <a:pt x="13677" y="98186"/>
                  </a:lnTo>
                  <a:lnTo>
                    <a:pt x="11886" y="95890"/>
                  </a:lnTo>
                  <a:lnTo>
                    <a:pt x="10257" y="93594"/>
                  </a:lnTo>
                  <a:lnTo>
                    <a:pt x="8629" y="91134"/>
                  </a:lnTo>
                  <a:lnTo>
                    <a:pt x="7218" y="88619"/>
                  </a:lnTo>
                  <a:lnTo>
                    <a:pt x="5861" y="86050"/>
                  </a:lnTo>
                  <a:lnTo>
                    <a:pt x="4721" y="83371"/>
                  </a:lnTo>
                  <a:lnTo>
                    <a:pt x="3636" y="80637"/>
                  </a:lnTo>
                  <a:lnTo>
                    <a:pt x="2713" y="77904"/>
                  </a:lnTo>
                  <a:lnTo>
                    <a:pt x="1845" y="75006"/>
                  </a:lnTo>
                  <a:lnTo>
                    <a:pt x="1194" y="72109"/>
                  </a:lnTo>
                  <a:lnTo>
                    <a:pt x="705" y="69157"/>
                  </a:lnTo>
                  <a:lnTo>
                    <a:pt x="271" y="66095"/>
                  </a:lnTo>
                  <a:lnTo>
                    <a:pt x="54" y="63088"/>
                  </a:lnTo>
                  <a:lnTo>
                    <a:pt x="0" y="59972"/>
                  </a:lnTo>
                  <a:lnTo>
                    <a:pt x="54" y="56911"/>
                  </a:lnTo>
                  <a:lnTo>
                    <a:pt x="271" y="53904"/>
                  </a:lnTo>
                  <a:lnTo>
                    <a:pt x="705" y="50897"/>
                  </a:lnTo>
                  <a:lnTo>
                    <a:pt x="1194" y="47945"/>
                  </a:lnTo>
                  <a:lnTo>
                    <a:pt x="1845" y="45047"/>
                  </a:lnTo>
                  <a:lnTo>
                    <a:pt x="2713" y="42150"/>
                  </a:lnTo>
                  <a:lnTo>
                    <a:pt x="3636" y="39362"/>
                  </a:lnTo>
                  <a:lnTo>
                    <a:pt x="4721" y="36628"/>
                  </a:lnTo>
                  <a:lnTo>
                    <a:pt x="5861" y="33949"/>
                  </a:lnTo>
                  <a:lnTo>
                    <a:pt x="7218" y="31380"/>
                  </a:lnTo>
                  <a:lnTo>
                    <a:pt x="8629" y="28865"/>
                  </a:lnTo>
                  <a:lnTo>
                    <a:pt x="10257" y="26460"/>
                  </a:lnTo>
                  <a:lnTo>
                    <a:pt x="11886" y="24109"/>
                  </a:lnTo>
                  <a:lnTo>
                    <a:pt x="13677" y="21813"/>
                  </a:lnTo>
                  <a:lnTo>
                    <a:pt x="15576" y="19681"/>
                  </a:lnTo>
                  <a:lnTo>
                    <a:pt x="17584" y="17548"/>
                  </a:lnTo>
                  <a:lnTo>
                    <a:pt x="19647" y="15580"/>
                  </a:lnTo>
                  <a:lnTo>
                    <a:pt x="21818" y="13722"/>
                  </a:lnTo>
                  <a:lnTo>
                    <a:pt x="24097" y="11917"/>
                  </a:lnTo>
                  <a:lnTo>
                    <a:pt x="26431" y="10223"/>
                  </a:lnTo>
                  <a:lnTo>
                    <a:pt x="28873" y="8692"/>
                  </a:lnTo>
                  <a:lnTo>
                    <a:pt x="31370" y="7216"/>
                  </a:lnTo>
                  <a:lnTo>
                    <a:pt x="33921" y="5904"/>
                  </a:lnTo>
                  <a:lnTo>
                    <a:pt x="36635" y="4701"/>
                  </a:lnTo>
                  <a:lnTo>
                    <a:pt x="39348" y="3662"/>
                  </a:lnTo>
                  <a:lnTo>
                    <a:pt x="42116" y="2733"/>
                  </a:lnTo>
                  <a:lnTo>
                    <a:pt x="44993" y="1913"/>
                  </a:lnTo>
                  <a:lnTo>
                    <a:pt x="47869" y="1257"/>
                  </a:lnTo>
                  <a:lnTo>
                    <a:pt x="50800" y="710"/>
                  </a:lnTo>
                  <a:lnTo>
                    <a:pt x="53839" y="273"/>
                  </a:lnTo>
                  <a:lnTo>
                    <a:pt x="56933" y="54"/>
                  </a:lnTo>
                  <a:lnTo>
                    <a:pt x="59972" y="0"/>
                  </a:lnTo>
                  <a:lnTo>
                    <a:pt x="63066" y="54"/>
                  </a:lnTo>
                  <a:lnTo>
                    <a:pt x="66105" y="273"/>
                  </a:lnTo>
                  <a:lnTo>
                    <a:pt x="69145" y="710"/>
                  </a:lnTo>
                  <a:lnTo>
                    <a:pt x="72075" y="1257"/>
                  </a:lnTo>
                  <a:lnTo>
                    <a:pt x="74952" y="1913"/>
                  </a:lnTo>
                  <a:lnTo>
                    <a:pt x="77829" y="2733"/>
                  </a:lnTo>
                  <a:lnTo>
                    <a:pt x="80597" y="3662"/>
                  </a:lnTo>
                  <a:lnTo>
                    <a:pt x="83310" y="4701"/>
                  </a:lnTo>
                  <a:lnTo>
                    <a:pt x="85970" y="5904"/>
                  </a:lnTo>
                  <a:lnTo>
                    <a:pt x="88575" y="7216"/>
                  </a:lnTo>
                  <a:lnTo>
                    <a:pt x="91126" y="8692"/>
                  </a:lnTo>
                  <a:lnTo>
                    <a:pt x="93514" y="10223"/>
                  </a:lnTo>
                  <a:lnTo>
                    <a:pt x="95902" y="11917"/>
                  </a:lnTo>
                  <a:lnTo>
                    <a:pt x="98127" y="13722"/>
                  </a:lnTo>
                  <a:lnTo>
                    <a:pt x="100298" y="15580"/>
                  </a:lnTo>
                  <a:lnTo>
                    <a:pt x="102360" y="17548"/>
                  </a:lnTo>
                  <a:lnTo>
                    <a:pt x="104369" y="19681"/>
                  </a:lnTo>
                  <a:lnTo>
                    <a:pt x="106268" y="21813"/>
                  </a:lnTo>
                  <a:lnTo>
                    <a:pt x="108059" y="24109"/>
                  </a:lnTo>
                  <a:lnTo>
                    <a:pt x="109687" y="26460"/>
                  </a:lnTo>
                  <a:lnTo>
                    <a:pt x="111316" y="28865"/>
                  </a:lnTo>
                  <a:lnTo>
                    <a:pt x="112727" y="31380"/>
                  </a:lnTo>
                  <a:lnTo>
                    <a:pt x="114084" y="33949"/>
                  </a:lnTo>
                  <a:lnTo>
                    <a:pt x="115278" y="36628"/>
                  </a:lnTo>
                  <a:lnTo>
                    <a:pt x="116309" y="39362"/>
                  </a:lnTo>
                  <a:lnTo>
                    <a:pt x="117286" y="42150"/>
                  </a:lnTo>
                  <a:lnTo>
                    <a:pt x="118100" y="45047"/>
                  </a:lnTo>
                  <a:lnTo>
                    <a:pt x="118751" y="47945"/>
                  </a:lnTo>
                  <a:lnTo>
                    <a:pt x="119294" y="50897"/>
                  </a:lnTo>
                  <a:lnTo>
                    <a:pt x="119674" y="53904"/>
                  </a:lnTo>
                  <a:lnTo>
                    <a:pt x="119945" y="56911"/>
                  </a:lnTo>
                  <a:lnTo>
                    <a:pt x="120000" y="59972"/>
                  </a:lnTo>
                  <a:close/>
                </a:path>
              </a:pathLst>
            </a:custGeom>
            <a:solidFill>
              <a:schemeClr val="tx1">
                <a:lumMod val="65000"/>
                <a:lumOff val="35000"/>
              </a:schemeClr>
            </a:solidFill>
            <a:ln>
              <a:noFill/>
            </a:ln>
          </p:spPr>
          <p:txBody>
            <a:bodyPr lIns="60941" tIns="30462" rIns="60941" bIns="30462" anchor="t" anchorCtr="0">
              <a:noAutofit/>
            </a:bodyPr>
            <a:lstStyle/>
            <a:p>
              <a:pPr>
                <a:buClr>
                  <a:srgbClr val="000000"/>
                </a:buClr>
              </a:pPr>
              <a:endParaRPr sz="1600">
                <a:solidFill>
                  <a:schemeClr val="dk1"/>
                </a:solidFill>
                <a:latin typeface="微软雅黑" panose="020B0503020204020204" pitchFamily="34" charset="-122"/>
                <a:ea typeface="微软雅黑" panose="020B0503020204020204" pitchFamily="34" charset="-122"/>
                <a:cs typeface="+mn-ea"/>
                <a:sym typeface="+mn-lt"/>
              </a:endParaRPr>
            </a:p>
          </p:txBody>
        </p:sp>
        <p:sp>
          <p:nvSpPr>
            <p:cNvPr id="7" name="îṡlîḋè"/>
            <p:cNvSpPr/>
            <p:nvPr/>
          </p:nvSpPr>
          <p:spPr>
            <a:xfrm flipH="1">
              <a:off x="5333070" y="2580652"/>
              <a:ext cx="908791" cy="930458"/>
            </a:xfrm>
            <a:custGeom>
              <a:avLst/>
              <a:gdLst/>
              <a:ahLst/>
              <a:cxnLst/>
              <a:rect l="0" t="0" r="0" b="0"/>
              <a:pathLst>
                <a:path w="120000" h="120000" extrusionOk="0">
                  <a:moveTo>
                    <a:pt x="120000" y="59973"/>
                  </a:moveTo>
                  <a:lnTo>
                    <a:pt x="119921" y="63059"/>
                  </a:lnTo>
                  <a:lnTo>
                    <a:pt x="119685" y="66118"/>
                  </a:lnTo>
                  <a:lnTo>
                    <a:pt x="119318" y="69098"/>
                  </a:lnTo>
                  <a:lnTo>
                    <a:pt x="118768" y="72079"/>
                  </a:lnTo>
                  <a:lnTo>
                    <a:pt x="118113" y="74980"/>
                  </a:lnTo>
                  <a:lnTo>
                    <a:pt x="117327" y="77828"/>
                  </a:lnTo>
                  <a:lnTo>
                    <a:pt x="116358" y="80624"/>
                  </a:lnTo>
                  <a:lnTo>
                    <a:pt x="115283" y="83340"/>
                  </a:lnTo>
                  <a:lnTo>
                    <a:pt x="114104" y="85978"/>
                  </a:lnTo>
                  <a:lnTo>
                    <a:pt x="112768" y="88562"/>
                  </a:lnTo>
                  <a:lnTo>
                    <a:pt x="111301" y="91094"/>
                  </a:lnTo>
                  <a:lnTo>
                    <a:pt x="109755" y="93547"/>
                  </a:lnTo>
                  <a:lnTo>
                    <a:pt x="108078" y="95868"/>
                  </a:lnTo>
                  <a:lnTo>
                    <a:pt x="106323" y="98162"/>
                  </a:lnTo>
                  <a:lnTo>
                    <a:pt x="104410" y="100325"/>
                  </a:lnTo>
                  <a:lnTo>
                    <a:pt x="102445" y="102408"/>
                  </a:lnTo>
                  <a:lnTo>
                    <a:pt x="100349" y="104386"/>
                  </a:lnTo>
                  <a:lnTo>
                    <a:pt x="98148" y="106285"/>
                  </a:lnTo>
                  <a:lnTo>
                    <a:pt x="95895" y="108079"/>
                  </a:lnTo>
                  <a:lnTo>
                    <a:pt x="93537" y="109740"/>
                  </a:lnTo>
                  <a:lnTo>
                    <a:pt x="91126" y="111296"/>
                  </a:lnTo>
                  <a:lnTo>
                    <a:pt x="88611" y="112747"/>
                  </a:lnTo>
                  <a:lnTo>
                    <a:pt x="86017" y="114065"/>
                  </a:lnTo>
                  <a:lnTo>
                    <a:pt x="83371" y="115252"/>
                  </a:lnTo>
                  <a:lnTo>
                    <a:pt x="80620" y="116334"/>
                  </a:lnTo>
                  <a:lnTo>
                    <a:pt x="77842" y="117283"/>
                  </a:lnTo>
                  <a:lnTo>
                    <a:pt x="75013" y="118074"/>
                  </a:lnTo>
                  <a:lnTo>
                    <a:pt x="72104" y="118760"/>
                  </a:lnTo>
                  <a:lnTo>
                    <a:pt x="69144" y="119287"/>
                  </a:lnTo>
                  <a:lnTo>
                    <a:pt x="66131" y="119683"/>
                  </a:lnTo>
                  <a:lnTo>
                    <a:pt x="63091" y="119894"/>
                  </a:lnTo>
                  <a:lnTo>
                    <a:pt x="60000" y="120000"/>
                  </a:lnTo>
                  <a:lnTo>
                    <a:pt x="56908" y="119894"/>
                  </a:lnTo>
                  <a:lnTo>
                    <a:pt x="53842" y="119683"/>
                  </a:lnTo>
                  <a:lnTo>
                    <a:pt x="50855" y="119287"/>
                  </a:lnTo>
                  <a:lnTo>
                    <a:pt x="47921" y="118760"/>
                  </a:lnTo>
                  <a:lnTo>
                    <a:pt x="45013" y="118074"/>
                  </a:lnTo>
                  <a:lnTo>
                    <a:pt x="42157" y="117283"/>
                  </a:lnTo>
                  <a:lnTo>
                    <a:pt x="39379" y="116334"/>
                  </a:lnTo>
                  <a:lnTo>
                    <a:pt x="36628" y="115252"/>
                  </a:lnTo>
                  <a:lnTo>
                    <a:pt x="33982" y="114065"/>
                  </a:lnTo>
                  <a:lnTo>
                    <a:pt x="31388" y="112747"/>
                  </a:lnTo>
                  <a:lnTo>
                    <a:pt x="28873" y="111296"/>
                  </a:lnTo>
                  <a:lnTo>
                    <a:pt x="26462" y="109740"/>
                  </a:lnTo>
                  <a:lnTo>
                    <a:pt x="24078" y="108079"/>
                  </a:lnTo>
                  <a:lnTo>
                    <a:pt x="21825" y="106285"/>
                  </a:lnTo>
                  <a:lnTo>
                    <a:pt x="19676" y="104386"/>
                  </a:lnTo>
                  <a:lnTo>
                    <a:pt x="17554" y="102408"/>
                  </a:lnTo>
                  <a:lnTo>
                    <a:pt x="15589" y="100325"/>
                  </a:lnTo>
                  <a:lnTo>
                    <a:pt x="13703" y="98162"/>
                  </a:lnTo>
                  <a:lnTo>
                    <a:pt x="11921" y="95868"/>
                  </a:lnTo>
                  <a:lnTo>
                    <a:pt x="10218" y="93547"/>
                  </a:lnTo>
                  <a:lnTo>
                    <a:pt x="8698" y="91094"/>
                  </a:lnTo>
                  <a:lnTo>
                    <a:pt x="7231" y="88562"/>
                  </a:lnTo>
                  <a:lnTo>
                    <a:pt x="5895" y="85978"/>
                  </a:lnTo>
                  <a:lnTo>
                    <a:pt x="4689" y="83340"/>
                  </a:lnTo>
                  <a:lnTo>
                    <a:pt x="3641" y="80624"/>
                  </a:lnTo>
                  <a:lnTo>
                    <a:pt x="2698" y="77828"/>
                  </a:lnTo>
                  <a:lnTo>
                    <a:pt x="1886" y="74980"/>
                  </a:lnTo>
                  <a:lnTo>
                    <a:pt x="1231" y="72079"/>
                  </a:lnTo>
                  <a:lnTo>
                    <a:pt x="681" y="69098"/>
                  </a:lnTo>
                  <a:lnTo>
                    <a:pt x="314" y="66118"/>
                  </a:lnTo>
                  <a:lnTo>
                    <a:pt x="78" y="63059"/>
                  </a:lnTo>
                  <a:lnTo>
                    <a:pt x="0" y="59973"/>
                  </a:lnTo>
                  <a:lnTo>
                    <a:pt x="78" y="56914"/>
                  </a:lnTo>
                  <a:lnTo>
                    <a:pt x="314" y="53854"/>
                  </a:lnTo>
                  <a:lnTo>
                    <a:pt x="681" y="50821"/>
                  </a:lnTo>
                  <a:lnTo>
                    <a:pt x="1231" y="47894"/>
                  </a:lnTo>
                  <a:lnTo>
                    <a:pt x="1886" y="44993"/>
                  </a:lnTo>
                  <a:lnTo>
                    <a:pt x="2698" y="42145"/>
                  </a:lnTo>
                  <a:lnTo>
                    <a:pt x="3641" y="39349"/>
                  </a:lnTo>
                  <a:lnTo>
                    <a:pt x="4689" y="36632"/>
                  </a:lnTo>
                  <a:lnTo>
                    <a:pt x="5895" y="33969"/>
                  </a:lnTo>
                  <a:lnTo>
                    <a:pt x="7231" y="31384"/>
                  </a:lnTo>
                  <a:lnTo>
                    <a:pt x="8698" y="28879"/>
                  </a:lnTo>
                  <a:lnTo>
                    <a:pt x="10218" y="26426"/>
                  </a:lnTo>
                  <a:lnTo>
                    <a:pt x="11921" y="24079"/>
                  </a:lnTo>
                  <a:lnTo>
                    <a:pt x="13703" y="21810"/>
                  </a:lnTo>
                  <a:lnTo>
                    <a:pt x="15589" y="19648"/>
                  </a:lnTo>
                  <a:lnTo>
                    <a:pt x="17554" y="17564"/>
                  </a:lnTo>
                  <a:lnTo>
                    <a:pt x="19650" y="15560"/>
                  </a:lnTo>
                  <a:lnTo>
                    <a:pt x="21825" y="13687"/>
                  </a:lnTo>
                  <a:lnTo>
                    <a:pt x="24078" y="11920"/>
                  </a:lnTo>
                  <a:lnTo>
                    <a:pt x="26462" y="10232"/>
                  </a:lnTo>
                  <a:lnTo>
                    <a:pt x="28873" y="8703"/>
                  </a:lnTo>
                  <a:lnTo>
                    <a:pt x="31388" y="7252"/>
                  </a:lnTo>
                  <a:lnTo>
                    <a:pt x="33982" y="5907"/>
                  </a:lnTo>
                  <a:lnTo>
                    <a:pt x="36628" y="4694"/>
                  </a:lnTo>
                  <a:lnTo>
                    <a:pt x="39379" y="3639"/>
                  </a:lnTo>
                  <a:lnTo>
                    <a:pt x="42157" y="2716"/>
                  </a:lnTo>
                  <a:lnTo>
                    <a:pt x="45013" y="1872"/>
                  </a:lnTo>
                  <a:lnTo>
                    <a:pt x="47921" y="1213"/>
                  </a:lnTo>
                  <a:lnTo>
                    <a:pt x="50855" y="685"/>
                  </a:lnTo>
                  <a:lnTo>
                    <a:pt x="53842" y="316"/>
                  </a:lnTo>
                  <a:lnTo>
                    <a:pt x="56908" y="79"/>
                  </a:lnTo>
                  <a:lnTo>
                    <a:pt x="60000" y="0"/>
                  </a:lnTo>
                  <a:lnTo>
                    <a:pt x="63091" y="79"/>
                  </a:lnTo>
                  <a:lnTo>
                    <a:pt x="66131" y="316"/>
                  </a:lnTo>
                  <a:lnTo>
                    <a:pt x="69144" y="685"/>
                  </a:lnTo>
                  <a:lnTo>
                    <a:pt x="72104" y="1213"/>
                  </a:lnTo>
                  <a:lnTo>
                    <a:pt x="75013" y="1872"/>
                  </a:lnTo>
                  <a:lnTo>
                    <a:pt x="77842" y="2716"/>
                  </a:lnTo>
                  <a:lnTo>
                    <a:pt x="80620" y="3639"/>
                  </a:lnTo>
                  <a:lnTo>
                    <a:pt x="83371" y="4694"/>
                  </a:lnTo>
                  <a:lnTo>
                    <a:pt x="86017" y="5907"/>
                  </a:lnTo>
                  <a:lnTo>
                    <a:pt x="88611" y="7252"/>
                  </a:lnTo>
                  <a:lnTo>
                    <a:pt x="91126" y="8703"/>
                  </a:lnTo>
                  <a:lnTo>
                    <a:pt x="93537" y="10232"/>
                  </a:lnTo>
                  <a:lnTo>
                    <a:pt x="95895" y="11920"/>
                  </a:lnTo>
                  <a:lnTo>
                    <a:pt x="98148" y="13687"/>
                  </a:lnTo>
                  <a:lnTo>
                    <a:pt x="100349" y="15560"/>
                  </a:lnTo>
                  <a:lnTo>
                    <a:pt x="102445" y="17564"/>
                  </a:lnTo>
                  <a:lnTo>
                    <a:pt x="104410" y="19648"/>
                  </a:lnTo>
                  <a:lnTo>
                    <a:pt x="106323" y="21810"/>
                  </a:lnTo>
                  <a:lnTo>
                    <a:pt x="108078" y="24079"/>
                  </a:lnTo>
                  <a:lnTo>
                    <a:pt x="109755" y="26426"/>
                  </a:lnTo>
                  <a:lnTo>
                    <a:pt x="111301" y="28879"/>
                  </a:lnTo>
                  <a:lnTo>
                    <a:pt x="112768" y="31384"/>
                  </a:lnTo>
                  <a:lnTo>
                    <a:pt x="114104" y="33969"/>
                  </a:lnTo>
                  <a:lnTo>
                    <a:pt x="115283" y="36632"/>
                  </a:lnTo>
                  <a:lnTo>
                    <a:pt x="116358" y="39349"/>
                  </a:lnTo>
                  <a:lnTo>
                    <a:pt x="117327" y="42145"/>
                  </a:lnTo>
                  <a:lnTo>
                    <a:pt x="118113" y="44993"/>
                  </a:lnTo>
                  <a:lnTo>
                    <a:pt x="118768" y="47894"/>
                  </a:lnTo>
                  <a:lnTo>
                    <a:pt x="119318" y="50821"/>
                  </a:lnTo>
                  <a:lnTo>
                    <a:pt x="119685" y="53854"/>
                  </a:lnTo>
                  <a:lnTo>
                    <a:pt x="119921" y="56914"/>
                  </a:lnTo>
                  <a:lnTo>
                    <a:pt x="120000" y="59973"/>
                  </a:lnTo>
                  <a:close/>
                </a:path>
              </a:pathLst>
            </a:custGeom>
            <a:solidFill>
              <a:srgbClr val="9A0001"/>
            </a:solidFill>
            <a:ln>
              <a:noFill/>
            </a:ln>
          </p:spPr>
          <p:txBody>
            <a:bodyPr lIns="60941" tIns="30462" rIns="60941" bIns="30462" anchor="t" anchorCtr="0">
              <a:noAutofit/>
            </a:bodyPr>
            <a:lstStyle/>
            <a:p>
              <a:pPr>
                <a:buClr>
                  <a:srgbClr val="000000"/>
                </a:buClr>
              </a:pPr>
              <a:endParaRPr sz="1600">
                <a:solidFill>
                  <a:schemeClr val="dk1"/>
                </a:solidFill>
                <a:latin typeface="微软雅黑" panose="020B0503020204020204" pitchFamily="34" charset="-122"/>
                <a:ea typeface="微软雅黑" panose="020B0503020204020204" pitchFamily="34" charset="-122"/>
                <a:cs typeface="+mn-ea"/>
                <a:sym typeface="+mn-lt"/>
              </a:endParaRPr>
            </a:p>
          </p:txBody>
        </p:sp>
        <p:sp>
          <p:nvSpPr>
            <p:cNvPr id="8" name="iṡľiḑè"/>
            <p:cNvSpPr/>
            <p:nvPr/>
          </p:nvSpPr>
          <p:spPr>
            <a:xfrm flipH="1">
              <a:off x="4812370" y="3049061"/>
              <a:ext cx="454992" cy="465535"/>
            </a:xfrm>
            <a:custGeom>
              <a:avLst/>
              <a:gdLst/>
              <a:ahLst/>
              <a:cxnLst/>
              <a:rect l="0" t="0" r="0" b="0"/>
              <a:pathLst>
                <a:path w="120000" h="120000" extrusionOk="0">
                  <a:moveTo>
                    <a:pt x="120000" y="60052"/>
                  </a:moveTo>
                  <a:lnTo>
                    <a:pt x="119895" y="63107"/>
                  </a:lnTo>
                  <a:lnTo>
                    <a:pt x="119686" y="66110"/>
                  </a:lnTo>
                  <a:lnTo>
                    <a:pt x="119267" y="69165"/>
                  </a:lnTo>
                  <a:lnTo>
                    <a:pt x="118744" y="72115"/>
                  </a:lnTo>
                  <a:lnTo>
                    <a:pt x="118063" y="75013"/>
                  </a:lnTo>
                  <a:lnTo>
                    <a:pt x="117278" y="77857"/>
                  </a:lnTo>
                  <a:lnTo>
                    <a:pt x="116336" y="80649"/>
                  </a:lnTo>
                  <a:lnTo>
                    <a:pt x="115290" y="83388"/>
                  </a:lnTo>
                  <a:lnTo>
                    <a:pt x="114086" y="86022"/>
                  </a:lnTo>
                  <a:lnTo>
                    <a:pt x="112725" y="88604"/>
                  </a:lnTo>
                  <a:lnTo>
                    <a:pt x="111312" y="91132"/>
                  </a:lnTo>
                  <a:lnTo>
                    <a:pt x="109742" y="93503"/>
                  </a:lnTo>
                  <a:lnTo>
                    <a:pt x="108068" y="95926"/>
                  </a:lnTo>
                  <a:lnTo>
                    <a:pt x="106288" y="98191"/>
                  </a:lnTo>
                  <a:lnTo>
                    <a:pt x="104404" y="100351"/>
                  </a:lnTo>
                  <a:lnTo>
                    <a:pt x="102416" y="102405"/>
                  </a:lnTo>
                  <a:lnTo>
                    <a:pt x="100322" y="104407"/>
                  </a:lnTo>
                  <a:lnTo>
                    <a:pt x="98124" y="106251"/>
                  </a:lnTo>
                  <a:lnTo>
                    <a:pt x="95874" y="108094"/>
                  </a:lnTo>
                  <a:lnTo>
                    <a:pt x="93519" y="109727"/>
                  </a:lnTo>
                  <a:lnTo>
                    <a:pt x="91059" y="111255"/>
                  </a:lnTo>
                  <a:lnTo>
                    <a:pt x="88547" y="112783"/>
                  </a:lnTo>
                  <a:lnTo>
                    <a:pt x="85983" y="114047"/>
                  </a:lnTo>
                  <a:lnTo>
                    <a:pt x="83314" y="115258"/>
                  </a:lnTo>
                  <a:lnTo>
                    <a:pt x="80593" y="116365"/>
                  </a:lnTo>
                  <a:lnTo>
                    <a:pt x="77819" y="117313"/>
                  </a:lnTo>
                  <a:lnTo>
                    <a:pt x="74941" y="118103"/>
                  </a:lnTo>
                  <a:lnTo>
                    <a:pt x="72062" y="118788"/>
                  </a:lnTo>
                  <a:lnTo>
                    <a:pt x="69132" y="119315"/>
                  </a:lnTo>
                  <a:lnTo>
                    <a:pt x="66149" y="119683"/>
                  </a:lnTo>
                  <a:lnTo>
                    <a:pt x="63061" y="119947"/>
                  </a:lnTo>
                  <a:lnTo>
                    <a:pt x="59973" y="120000"/>
                  </a:lnTo>
                  <a:lnTo>
                    <a:pt x="56886" y="119947"/>
                  </a:lnTo>
                  <a:lnTo>
                    <a:pt x="53850" y="119683"/>
                  </a:lnTo>
                  <a:lnTo>
                    <a:pt x="50867" y="119315"/>
                  </a:lnTo>
                  <a:lnTo>
                    <a:pt x="47937" y="118788"/>
                  </a:lnTo>
                  <a:lnTo>
                    <a:pt x="45006" y="118103"/>
                  </a:lnTo>
                  <a:lnTo>
                    <a:pt x="42180" y="117313"/>
                  </a:lnTo>
                  <a:lnTo>
                    <a:pt x="39354" y="116365"/>
                  </a:lnTo>
                  <a:lnTo>
                    <a:pt x="36633" y="115258"/>
                  </a:lnTo>
                  <a:lnTo>
                    <a:pt x="33964" y="114047"/>
                  </a:lnTo>
                  <a:lnTo>
                    <a:pt x="31399" y="112783"/>
                  </a:lnTo>
                  <a:lnTo>
                    <a:pt x="28887" y="111255"/>
                  </a:lnTo>
                  <a:lnTo>
                    <a:pt x="26428" y="109727"/>
                  </a:lnTo>
                  <a:lnTo>
                    <a:pt x="24125" y="108094"/>
                  </a:lnTo>
                  <a:lnTo>
                    <a:pt x="21822" y="106251"/>
                  </a:lnTo>
                  <a:lnTo>
                    <a:pt x="19677" y="104407"/>
                  </a:lnTo>
                  <a:lnTo>
                    <a:pt x="17583" y="102405"/>
                  </a:lnTo>
                  <a:lnTo>
                    <a:pt x="15542" y="100351"/>
                  </a:lnTo>
                  <a:lnTo>
                    <a:pt x="13711" y="98191"/>
                  </a:lnTo>
                  <a:lnTo>
                    <a:pt x="11931" y="95926"/>
                  </a:lnTo>
                  <a:lnTo>
                    <a:pt x="10257" y="93503"/>
                  </a:lnTo>
                  <a:lnTo>
                    <a:pt x="8687" y="91132"/>
                  </a:lnTo>
                  <a:lnTo>
                    <a:pt x="7274" y="88604"/>
                  </a:lnTo>
                  <a:lnTo>
                    <a:pt x="5965" y="86022"/>
                  </a:lnTo>
                  <a:lnTo>
                    <a:pt x="4762" y="83336"/>
                  </a:lnTo>
                  <a:lnTo>
                    <a:pt x="3663" y="80649"/>
                  </a:lnTo>
                  <a:lnTo>
                    <a:pt x="2721" y="77857"/>
                  </a:lnTo>
                  <a:lnTo>
                    <a:pt x="1883" y="75013"/>
                  </a:lnTo>
                  <a:lnTo>
                    <a:pt x="1203" y="72115"/>
                  </a:lnTo>
                  <a:lnTo>
                    <a:pt x="680" y="69165"/>
                  </a:lnTo>
                  <a:lnTo>
                    <a:pt x="366" y="66110"/>
                  </a:lnTo>
                  <a:lnTo>
                    <a:pt x="52" y="63107"/>
                  </a:lnTo>
                  <a:lnTo>
                    <a:pt x="0" y="60052"/>
                  </a:lnTo>
                  <a:lnTo>
                    <a:pt x="52" y="56944"/>
                  </a:lnTo>
                  <a:lnTo>
                    <a:pt x="366" y="53889"/>
                  </a:lnTo>
                  <a:lnTo>
                    <a:pt x="680" y="50886"/>
                  </a:lnTo>
                  <a:lnTo>
                    <a:pt x="1203" y="47884"/>
                  </a:lnTo>
                  <a:lnTo>
                    <a:pt x="1883" y="44986"/>
                  </a:lnTo>
                  <a:lnTo>
                    <a:pt x="2721" y="42142"/>
                  </a:lnTo>
                  <a:lnTo>
                    <a:pt x="3663" y="39402"/>
                  </a:lnTo>
                  <a:lnTo>
                    <a:pt x="4762" y="36663"/>
                  </a:lnTo>
                  <a:lnTo>
                    <a:pt x="5965" y="34029"/>
                  </a:lnTo>
                  <a:lnTo>
                    <a:pt x="7274" y="31448"/>
                  </a:lnTo>
                  <a:lnTo>
                    <a:pt x="8687" y="28867"/>
                  </a:lnTo>
                  <a:lnTo>
                    <a:pt x="10257" y="26496"/>
                  </a:lnTo>
                  <a:lnTo>
                    <a:pt x="11931" y="24126"/>
                  </a:lnTo>
                  <a:lnTo>
                    <a:pt x="13711" y="21861"/>
                  </a:lnTo>
                  <a:lnTo>
                    <a:pt x="15542" y="19648"/>
                  </a:lnTo>
                  <a:lnTo>
                    <a:pt x="17583" y="17594"/>
                  </a:lnTo>
                  <a:lnTo>
                    <a:pt x="19677" y="15592"/>
                  </a:lnTo>
                  <a:lnTo>
                    <a:pt x="21822" y="13748"/>
                  </a:lnTo>
                  <a:lnTo>
                    <a:pt x="24125" y="11957"/>
                  </a:lnTo>
                  <a:lnTo>
                    <a:pt x="26428" y="10272"/>
                  </a:lnTo>
                  <a:lnTo>
                    <a:pt x="28887" y="8744"/>
                  </a:lnTo>
                  <a:lnTo>
                    <a:pt x="31399" y="7269"/>
                  </a:lnTo>
                  <a:lnTo>
                    <a:pt x="33964" y="5952"/>
                  </a:lnTo>
                  <a:lnTo>
                    <a:pt x="36633" y="4741"/>
                  </a:lnTo>
                  <a:lnTo>
                    <a:pt x="39354" y="3634"/>
                  </a:lnTo>
                  <a:lnTo>
                    <a:pt x="42180" y="2739"/>
                  </a:lnTo>
                  <a:lnTo>
                    <a:pt x="45006" y="1896"/>
                  </a:lnTo>
                  <a:lnTo>
                    <a:pt x="47937" y="1264"/>
                  </a:lnTo>
                  <a:lnTo>
                    <a:pt x="50867" y="684"/>
                  </a:lnTo>
                  <a:lnTo>
                    <a:pt x="53850" y="368"/>
                  </a:lnTo>
                  <a:lnTo>
                    <a:pt x="56886" y="105"/>
                  </a:lnTo>
                  <a:lnTo>
                    <a:pt x="59973" y="0"/>
                  </a:lnTo>
                  <a:lnTo>
                    <a:pt x="63061" y="105"/>
                  </a:lnTo>
                  <a:lnTo>
                    <a:pt x="66149" y="368"/>
                  </a:lnTo>
                  <a:lnTo>
                    <a:pt x="69132" y="684"/>
                  </a:lnTo>
                  <a:lnTo>
                    <a:pt x="72062" y="1264"/>
                  </a:lnTo>
                  <a:lnTo>
                    <a:pt x="74941" y="1896"/>
                  </a:lnTo>
                  <a:lnTo>
                    <a:pt x="77819" y="2739"/>
                  </a:lnTo>
                  <a:lnTo>
                    <a:pt x="80593" y="3634"/>
                  </a:lnTo>
                  <a:lnTo>
                    <a:pt x="83314" y="4741"/>
                  </a:lnTo>
                  <a:lnTo>
                    <a:pt x="85983" y="5952"/>
                  </a:lnTo>
                  <a:lnTo>
                    <a:pt x="88547" y="7269"/>
                  </a:lnTo>
                  <a:lnTo>
                    <a:pt x="91059" y="8744"/>
                  </a:lnTo>
                  <a:lnTo>
                    <a:pt x="93519" y="10272"/>
                  </a:lnTo>
                  <a:lnTo>
                    <a:pt x="95874" y="11957"/>
                  </a:lnTo>
                  <a:lnTo>
                    <a:pt x="98124" y="13748"/>
                  </a:lnTo>
                  <a:lnTo>
                    <a:pt x="100322" y="15592"/>
                  </a:lnTo>
                  <a:lnTo>
                    <a:pt x="102416" y="17594"/>
                  </a:lnTo>
                  <a:lnTo>
                    <a:pt x="104404" y="19648"/>
                  </a:lnTo>
                  <a:lnTo>
                    <a:pt x="106288" y="21861"/>
                  </a:lnTo>
                  <a:lnTo>
                    <a:pt x="108068" y="24126"/>
                  </a:lnTo>
                  <a:lnTo>
                    <a:pt x="109742" y="26496"/>
                  </a:lnTo>
                  <a:lnTo>
                    <a:pt x="111312" y="28867"/>
                  </a:lnTo>
                  <a:lnTo>
                    <a:pt x="112725" y="31448"/>
                  </a:lnTo>
                  <a:lnTo>
                    <a:pt x="114086" y="34029"/>
                  </a:lnTo>
                  <a:lnTo>
                    <a:pt x="115290" y="36663"/>
                  </a:lnTo>
                  <a:lnTo>
                    <a:pt x="116336" y="39402"/>
                  </a:lnTo>
                  <a:lnTo>
                    <a:pt x="117278" y="42142"/>
                  </a:lnTo>
                  <a:lnTo>
                    <a:pt x="118063" y="44986"/>
                  </a:lnTo>
                  <a:lnTo>
                    <a:pt x="118744" y="47884"/>
                  </a:lnTo>
                  <a:lnTo>
                    <a:pt x="119267" y="50886"/>
                  </a:lnTo>
                  <a:lnTo>
                    <a:pt x="119686" y="53889"/>
                  </a:lnTo>
                  <a:lnTo>
                    <a:pt x="119895" y="56944"/>
                  </a:lnTo>
                  <a:lnTo>
                    <a:pt x="120000" y="60052"/>
                  </a:lnTo>
                  <a:close/>
                </a:path>
              </a:pathLst>
            </a:custGeom>
            <a:solidFill>
              <a:schemeClr val="tx1">
                <a:lumMod val="65000"/>
                <a:lumOff val="35000"/>
              </a:schemeClr>
            </a:solidFill>
            <a:ln>
              <a:noFill/>
            </a:ln>
          </p:spPr>
          <p:txBody>
            <a:bodyPr lIns="60941" tIns="30462" rIns="60941" bIns="30462" anchor="t" anchorCtr="0">
              <a:noAutofit/>
            </a:bodyPr>
            <a:lstStyle/>
            <a:p>
              <a:pPr>
                <a:buClr>
                  <a:srgbClr val="000000"/>
                </a:buClr>
              </a:pPr>
              <a:endParaRPr sz="1600" dirty="0">
                <a:solidFill>
                  <a:schemeClr val="dk1"/>
                </a:solidFill>
                <a:latin typeface="微软雅黑" panose="020B0503020204020204" pitchFamily="34" charset="-122"/>
                <a:ea typeface="微软雅黑" panose="020B0503020204020204" pitchFamily="34" charset="-122"/>
                <a:cs typeface="+mn-ea"/>
                <a:sym typeface="+mn-lt"/>
              </a:endParaRPr>
            </a:p>
          </p:txBody>
        </p:sp>
        <p:sp>
          <p:nvSpPr>
            <p:cNvPr id="9" name="îṡḷïḍé"/>
            <p:cNvSpPr/>
            <p:nvPr/>
          </p:nvSpPr>
          <p:spPr>
            <a:xfrm flipH="1">
              <a:off x="6315198" y="2677620"/>
              <a:ext cx="400200" cy="409720"/>
            </a:xfrm>
            <a:custGeom>
              <a:avLst/>
              <a:gdLst/>
              <a:ahLst/>
              <a:cxnLst/>
              <a:rect l="0" t="0" r="0" b="0"/>
              <a:pathLst>
                <a:path w="120000" h="120000" extrusionOk="0">
                  <a:moveTo>
                    <a:pt x="120000" y="60029"/>
                  </a:moveTo>
                  <a:lnTo>
                    <a:pt x="119940" y="63085"/>
                  </a:lnTo>
                  <a:lnTo>
                    <a:pt x="119643" y="66140"/>
                  </a:lnTo>
                  <a:lnTo>
                    <a:pt x="119345" y="69136"/>
                  </a:lnTo>
                  <a:lnTo>
                    <a:pt x="118751" y="72131"/>
                  </a:lnTo>
                  <a:lnTo>
                    <a:pt x="118097" y="75007"/>
                  </a:lnTo>
                  <a:lnTo>
                    <a:pt x="117324" y="77883"/>
                  </a:lnTo>
                  <a:lnTo>
                    <a:pt x="116372" y="80639"/>
                  </a:lnTo>
                  <a:lnTo>
                    <a:pt x="115242" y="83394"/>
                  </a:lnTo>
                  <a:lnTo>
                    <a:pt x="114112" y="86030"/>
                  </a:lnTo>
                  <a:lnTo>
                    <a:pt x="112745" y="88607"/>
                  </a:lnTo>
                  <a:lnTo>
                    <a:pt x="111318" y="91063"/>
                  </a:lnTo>
                  <a:lnTo>
                    <a:pt x="109772" y="93579"/>
                  </a:lnTo>
                  <a:lnTo>
                    <a:pt x="108107" y="95856"/>
                  </a:lnTo>
                  <a:lnTo>
                    <a:pt x="106263" y="98132"/>
                  </a:lnTo>
                  <a:lnTo>
                    <a:pt x="104420" y="100349"/>
                  </a:lnTo>
                  <a:lnTo>
                    <a:pt x="102457" y="102446"/>
                  </a:lnTo>
                  <a:lnTo>
                    <a:pt x="100317" y="104423"/>
                  </a:lnTo>
                  <a:lnTo>
                    <a:pt x="98176" y="106280"/>
                  </a:lnTo>
                  <a:lnTo>
                    <a:pt x="95916" y="108137"/>
                  </a:lnTo>
                  <a:lnTo>
                    <a:pt x="93538" y="109755"/>
                  </a:lnTo>
                  <a:lnTo>
                    <a:pt x="91159" y="111313"/>
                  </a:lnTo>
                  <a:lnTo>
                    <a:pt x="88602" y="112810"/>
                  </a:lnTo>
                  <a:lnTo>
                    <a:pt x="86045" y="114068"/>
                  </a:lnTo>
                  <a:lnTo>
                    <a:pt x="83369" y="115327"/>
                  </a:lnTo>
                  <a:lnTo>
                    <a:pt x="80634" y="116345"/>
                  </a:lnTo>
                  <a:lnTo>
                    <a:pt x="77898" y="117304"/>
                  </a:lnTo>
                  <a:lnTo>
                    <a:pt x="75044" y="118082"/>
                  </a:lnTo>
                  <a:lnTo>
                    <a:pt x="72130" y="118801"/>
                  </a:lnTo>
                  <a:lnTo>
                    <a:pt x="69157" y="119340"/>
                  </a:lnTo>
                  <a:lnTo>
                    <a:pt x="66184" y="119700"/>
                  </a:lnTo>
                  <a:lnTo>
                    <a:pt x="63092" y="119880"/>
                  </a:lnTo>
                  <a:lnTo>
                    <a:pt x="60000" y="120000"/>
                  </a:lnTo>
                  <a:lnTo>
                    <a:pt x="56907" y="119880"/>
                  </a:lnTo>
                  <a:lnTo>
                    <a:pt x="53875" y="119700"/>
                  </a:lnTo>
                  <a:lnTo>
                    <a:pt x="50901" y="119340"/>
                  </a:lnTo>
                  <a:lnTo>
                    <a:pt x="47928" y="118801"/>
                  </a:lnTo>
                  <a:lnTo>
                    <a:pt x="45014" y="118082"/>
                  </a:lnTo>
                  <a:lnTo>
                    <a:pt x="42160" y="117304"/>
                  </a:lnTo>
                  <a:lnTo>
                    <a:pt x="39365" y="116345"/>
                  </a:lnTo>
                  <a:lnTo>
                    <a:pt x="36630" y="115327"/>
                  </a:lnTo>
                  <a:lnTo>
                    <a:pt x="34013" y="114068"/>
                  </a:lnTo>
                  <a:lnTo>
                    <a:pt x="31397" y="112810"/>
                  </a:lnTo>
                  <a:lnTo>
                    <a:pt x="28899" y="111313"/>
                  </a:lnTo>
                  <a:lnTo>
                    <a:pt x="26521" y="109755"/>
                  </a:lnTo>
                  <a:lnTo>
                    <a:pt x="24083" y="108137"/>
                  </a:lnTo>
                  <a:lnTo>
                    <a:pt x="21823" y="106280"/>
                  </a:lnTo>
                  <a:lnTo>
                    <a:pt x="19682" y="104423"/>
                  </a:lnTo>
                  <a:lnTo>
                    <a:pt x="17542" y="102446"/>
                  </a:lnTo>
                  <a:lnTo>
                    <a:pt x="15639" y="100349"/>
                  </a:lnTo>
                  <a:lnTo>
                    <a:pt x="13736" y="98132"/>
                  </a:lnTo>
                  <a:lnTo>
                    <a:pt x="11952" y="95856"/>
                  </a:lnTo>
                  <a:lnTo>
                    <a:pt x="10227" y="93579"/>
                  </a:lnTo>
                  <a:lnTo>
                    <a:pt x="8681" y="91063"/>
                  </a:lnTo>
                  <a:lnTo>
                    <a:pt x="7254" y="88607"/>
                  </a:lnTo>
                  <a:lnTo>
                    <a:pt x="5887" y="86030"/>
                  </a:lnTo>
                  <a:lnTo>
                    <a:pt x="4757" y="83394"/>
                  </a:lnTo>
                  <a:lnTo>
                    <a:pt x="3627" y="80639"/>
                  </a:lnTo>
                  <a:lnTo>
                    <a:pt x="2735" y="77883"/>
                  </a:lnTo>
                  <a:lnTo>
                    <a:pt x="1902" y="75007"/>
                  </a:lnTo>
                  <a:lnTo>
                    <a:pt x="1248" y="72131"/>
                  </a:lnTo>
                  <a:lnTo>
                    <a:pt x="713" y="69136"/>
                  </a:lnTo>
                  <a:lnTo>
                    <a:pt x="356" y="66140"/>
                  </a:lnTo>
                  <a:lnTo>
                    <a:pt x="118" y="63085"/>
                  </a:lnTo>
                  <a:lnTo>
                    <a:pt x="0" y="60029"/>
                  </a:lnTo>
                  <a:lnTo>
                    <a:pt x="118" y="56914"/>
                  </a:lnTo>
                  <a:lnTo>
                    <a:pt x="356" y="53859"/>
                  </a:lnTo>
                  <a:lnTo>
                    <a:pt x="713" y="50863"/>
                  </a:lnTo>
                  <a:lnTo>
                    <a:pt x="1248" y="47868"/>
                  </a:lnTo>
                  <a:lnTo>
                    <a:pt x="1902" y="44992"/>
                  </a:lnTo>
                  <a:lnTo>
                    <a:pt x="2735" y="42116"/>
                  </a:lnTo>
                  <a:lnTo>
                    <a:pt x="3627" y="39360"/>
                  </a:lnTo>
                  <a:lnTo>
                    <a:pt x="4757" y="36605"/>
                  </a:lnTo>
                  <a:lnTo>
                    <a:pt x="5887" y="33969"/>
                  </a:lnTo>
                  <a:lnTo>
                    <a:pt x="7254" y="31392"/>
                  </a:lnTo>
                  <a:lnTo>
                    <a:pt x="8681" y="28876"/>
                  </a:lnTo>
                  <a:lnTo>
                    <a:pt x="10227" y="26420"/>
                  </a:lnTo>
                  <a:lnTo>
                    <a:pt x="11952" y="24083"/>
                  </a:lnTo>
                  <a:lnTo>
                    <a:pt x="13736" y="21807"/>
                  </a:lnTo>
                  <a:lnTo>
                    <a:pt x="15639" y="19590"/>
                  </a:lnTo>
                  <a:lnTo>
                    <a:pt x="17542" y="17493"/>
                  </a:lnTo>
                  <a:lnTo>
                    <a:pt x="19682" y="15576"/>
                  </a:lnTo>
                  <a:lnTo>
                    <a:pt x="21823" y="13659"/>
                  </a:lnTo>
                  <a:lnTo>
                    <a:pt x="24083" y="11862"/>
                  </a:lnTo>
                  <a:lnTo>
                    <a:pt x="26521" y="10184"/>
                  </a:lnTo>
                  <a:lnTo>
                    <a:pt x="28899" y="8627"/>
                  </a:lnTo>
                  <a:lnTo>
                    <a:pt x="31397" y="7249"/>
                  </a:lnTo>
                  <a:lnTo>
                    <a:pt x="34013" y="5871"/>
                  </a:lnTo>
                  <a:lnTo>
                    <a:pt x="36630" y="4613"/>
                  </a:lnTo>
                  <a:lnTo>
                    <a:pt x="39365" y="3594"/>
                  </a:lnTo>
                  <a:lnTo>
                    <a:pt x="42160" y="2636"/>
                  </a:lnTo>
                  <a:lnTo>
                    <a:pt x="45014" y="1857"/>
                  </a:lnTo>
                  <a:lnTo>
                    <a:pt x="47928" y="1198"/>
                  </a:lnTo>
                  <a:lnTo>
                    <a:pt x="50901" y="599"/>
                  </a:lnTo>
                  <a:lnTo>
                    <a:pt x="53875" y="239"/>
                  </a:lnTo>
                  <a:lnTo>
                    <a:pt x="56907" y="59"/>
                  </a:lnTo>
                  <a:lnTo>
                    <a:pt x="60000" y="0"/>
                  </a:lnTo>
                  <a:lnTo>
                    <a:pt x="63092" y="59"/>
                  </a:lnTo>
                  <a:lnTo>
                    <a:pt x="66184" y="239"/>
                  </a:lnTo>
                  <a:lnTo>
                    <a:pt x="69157" y="599"/>
                  </a:lnTo>
                  <a:lnTo>
                    <a:pt x="72130" y="1198"/>
                  </a:lnTo>
                  <a:lnTo>
                    <a:pt x="75044" y="1857"/>
                  </a:lnTo>
                  <a:lnTo>
                    <a:pt x="77898" y="2636"/>
                  </a:lnTo>
                  <a:lnTo>
                    <a:pt x="80634" y="3594"/>
                  </a:lnTo>
                  <a:lnTo>
                    <a:pt x="83369" y="4613"/>
                  </a:lnTo>
                  <a:lnTo>
                    <a:pt x="86045" y="5871"/>
                  </a:lnTo>
                  <a:lnTo>
                    <a:pt x="88602" y="7249"/>
                  </a:lnTo>
                  <a:lnTo>
                    <a:pt x="91159" y="8627"/>
                  </a:lnTo>
                  <a:lnTo>
                    <a:pt x="93538" y="10184"/>
                  </a:lnTo>
                  <a:lnTo>
                    <a:pt x="95916" y="11862"/>
                  </a:lnTo>
                  <a:lnTo>
                    <a:pt x="98176" y="13659"/>
                  </a:lnTo>
                  <a:lnTo>
                    <a:pt x="100317" y="15576"/>
                  </a:lnTo>
                  <a:lnTo>
                    <a:pt x="102457" y="17493"/>
                  </a:lnTo>
                  <a:lnTo>
                    <a:pt x="104420" y="19590"/>
                  </a:lnTo>
                  <a:lnTo>
                    <a:pt x="106263" y="21807"/>
                  </a:lnTo>
                  <a:lnTo>
                    <a:pt x="108107" y="24083"/>
                  </a:lnTo>
                  <a:lnTo>
                    <a:pt x="109772" y="26420"/>
                  </a:lnTo>
                  <a:lnTo>
                    <a:pt x="111318" y="28876"/>
                  </a:lnTo>
                  <a:lnTo>
                    <a:pt x="112745" y="31392"/>
                  </a:lnTo>
                  <a:lnTo>
                    <a:pt x="114112" y="33969"/>
                  </a:lnTo>
                  <a:lnTo>
                    <a:pt x="115242" y="36605"/>
                  </a:lnTo>
                  <a:lnTo>
                    <a:pt x="116372" y="39360"/>
                  </a:lnTo>
                  <a:lnTo>
                    <a:pt x="117324" y="42116"/>
                  </a:lnTo>
                  <a:lnTo>
                    <a:pt x="118097" y="44992"/>
                  </a:lnTo>
                  <a:lnTo>
                    <a:pt x="118751" y="47868"/>
                  </a:lnTo>
                  <a:lnTo>
                    <a:pt x="119345" y="50863"/>
                  </a:lnTo>
                  <a:lnTo>
                    <a:pt x="119643" y="53859"/>
                  </a:lnTo>
                  <a:lnTo>
                    <a:pt x="119940" y="56914"/>
                  </a:lnTo>
                  <a:lnTo>
                    <a:pt x="120000" y="60029"/>
                  </a:lnTo>
                  <a:close/>
                </a:path>
              </a:pathLst>
            </a:custGeom>
            <a:solidFill>
              <a:schemeClr val="tx1">
                <a:lumMod val="65000"/>
                <a:lumOff val="35000"/>
              </a:schemeClr>
            </a:solidFill>
            <a:ln>
              <a:noFill/>
            </a:ln>
          </p:spPr>
          <p:txBody>
            <a:bodyPr lIns="60941" tIns="30462" rIns="60941" bIns="30462" anchor="t" anchorCtr="0">
              <a:noAutofit/>
            </a:bodyPr>
            <a:lstStyle/>
            <a:p>
              <a:pPr>
                <a:buClr>
                  <a:srgbClr val="000000"/>
                </a:buClr>
              </a:pPr>
              <a:endParaRPr sz="1600">
                <a:solidFill>
                  <a:schemeClr val="dk1"/>
                </a:solidFill>
                <a:latin typeface="微软雅黑" panose="020B0503020204020204" pitchFamily="34" charset="-122"/>
                <a:ea typeface="微软雅黑" panose="020B0503020204020204" pitchFamily="34" charset="-122"/>
                <a:cs typeface="+mn-ea"/>
                <a:sym typeface="+mn-lt"/>
              </a:endParaRPr>
            </a:p>
          </p:txBody>
        </p:sp>
        <p:sp>
          <p:nvSpPr>
            <p:cNvPr id="10" name="ïślidè"/>
            <p:cNvSpPr/>
            <p:nvPr/>
          </p:nvSpPr>
          <p:spPr>
            <a:xfrm flipH="1">
              <a:off x="6526682" y="3070399"/>
              <a:ext cx="686059" cy="701676"/>
            </a:xfrm>
            <a:custGeom>
              <a:avLst/>
              <a:gdLst/>
              <a:ahLst/>
              <a:cxnLst/>
              <a:rect l="0" t="0" r="0" b="0"/>
              <a:pathLst>
                <a:path w="120000" h="120000" extrusionOk="0">
                  <a:moveTo>
                    <a:pt x="120000" y="60017"/>
                  </a:moveTo>
                  <a:lnTo>
                    <a:pt x="119930" y="63128"/>
                  </a:lnTo>
                  <a:lnTo>
                    <a:pt x="119687" y="66169"/>
                  </a:lnTo>
                  <a:lnTo>
                    <a:pt x="119270" y="69175"/>
                  </a:lnTo>
                  <a:lnTo>
                    <a:pt x="118784" y="72111"/>
                  </a:lnTo>
                  <a:lnTo>
                    <a:pt x="118125" y="75013"/>
                  </a:lnTo>
                  <a:lnTo>
                    <a:pt x="117291" y="77844"/>
                  </a:lnTo>
                  <a:lnTo>
                    <a:pt x="116319" y="80640"/>
                  </a:lnTo>
                  <a:lnTo>
                    <a:pt x="115277" y="83367"/>
                  </a:lnTo>
                  <a:lnTo>
                    <a:pt x="114062" y="86058"/>
                  </a:lnTo>
                  <a:lnTo>
                    <a:pt x="112743" y="88610"/>
                  </a:lnTo>
                  <a:lnTo>
                    <a:pt x="111319" y="91162"/>
                  </a:lnTo>
                  <a:lnTo>
                    <a:pt x="109756" y="93574"/>
                  </a:lnTo>
                  <a:lnTo>
                    <a:pt x="108055" y="95916"/>
                  </a:lnTo>
                  <a:lnTo>
                    <a:pt x="106284" y="98188"/>
                  </a:lnTo>
                  <a:lnTo>
                    <a:pt x="104409" y="100355"/>
                  </a:lnTo>
                  <a:lnTo>
                    <a:pt x="102430" y="102452"/>
                  </a:lnTo>
                  <a:lnTo>
                    <a:pt x="100347" y="104410"/>
                  </a:lnTo>
                  <a:lnTo>
                    <a:pt x="98159" y="106297"/>
                  </a:lnTo>
                  <a:lnTo>
                    <a:pt x="95902" y="108115"/>
                  </a:lnTo>
                  <a:lnTo>
                    <a:pt x="93541" y="109793"/>
                  </a:lnTo>
                  <a:lnTo>
                    <a:pt x="91111" y="111331"/>
                  </a:lnTo>
                  <a:lnTo>
                    <a:pt x="88611" y="112764"/>
                  </a:lnTo>
                  <a:lnTo>
                    <a:pt x="86006" y="114092"/>
                  </a:lnTo>
                  <a:lnTo>
                    <a:pt x="83333" y="115281"/>
                  </a:lnTo>
                  <a:lnTo>
                    <a:pt x="80625" y="116399"/>
                  </a:lnTo>
                  <a:lnTo>
                    <a:pt x="77847" y="117343"/>
                  </a:lnTo>
                  <a:lnTo>
                    <a:pt x="75000" y="118112"/>
                  </a:lnTo>
                  <a:lnTo>
                    <a:pt x="72083" y="118811"/>
                  </a:lnTo>
                  <a:lnTo>
                    <a:pt x="69131" y="119335"/>
                  </a:lnTo>
                  <a:lnTo>
                    <a:pt x="66111" y="119720"/>
                  </a:lnTo>
                  <a:lnTo>
                    <a:pt x="63090" y="119930"/>
                  </a:lnTo>
                  <a:lnTo>
                    <a:pt x="60000" y="120000"/>
                  </a:lnTo>
                  <a:lnTo>
                    <a:pt x="56909" y="119930"/>
                  </a:lnTo>
                  <a:lnTo>
                    <a:pt x="53888" y="119720"/>
                  </a:lnTo>
                  <a:lnTo>
                    <a:pt x="50868" y="119335"/>
                  </a:lnTo>
                  <a:lnTo>
                    <a:pt x="47916" y="118811"/>
                  </a:lnTo>
                  <a:lnTo>
                    <a:pt x="45000" y="118112"/>
                  </a:lnTo>
                  <a:lnTo>
                    <a:pt x="42152" y="117343"/>
                  </a:lnTo>
                  <a:lnTo>
                    <a:pt x="39375" y="116399"/>
                  </a:lnTo>
                  <a:lnTo>
                    <a:pt x="36666" y="115281"/>
                  </a:lnTo>
                  <a:lnTo>
                    <a:pt x="33958" y="114092"/>
                  </a:lnTo>
                  <a:lnTo>
                    <a:pt x="31388" y="112764"/>
                  </a:lnTo>
                  <a:lnTo>
                    <a:pt x="28854" y="111331"/>
                  </a:lnTo>
                  <a:lnTo>
                    <a:pt x="26458" y="109793"/>
                  </a:lnTo>
                  <a:lnTo>
                    <a:pt x="24097" y="108115"/>
                  </a:lnTo>
                  <a:lnTo>
                    <a:pt x="21840" y="106297"/>
                  </a:lnTo>
                  <a:lnTo>
                    <a:pt x="19652" y="104410"/>
                  </a:lnTo>
                  <a:lnTo>
                    <a:pt x="17569" y="102452"/>
                  </a:lnTo>
                  <a:lnTo>
                    <a:pt x="15555" y="100355"/>
                  </a:lnTo>
                  <a:lnTo>
                    <a:pt x="13680" y="98188"/>
                  </a:lnTo>
                  <a:lnTo>
                    <a:pt x="11909" y="95916"/>
                  </a:lnTo>
                  <a:lnTo>
                    <a:pt x="10243" y="93574"/>
                  </a:lnTo>
                  <a:lnTo>
                    <a:pt x="8680" y="91162"/>
                  </a:lnTo>
                  <a:lnTo>
                    <a:pt x="7256" y="88610"/>
                  </a:lnTo>
                  <a:lnTo>
                    <a:pt x="5902" y="86058"/>
                  </a:lnTo>
                  <a:lnTo>
                    <a:pt x="4722" y="83367"/>
                  </a:lnTo>
                  <a:lnTo>
                    <a:pt x="3611" y="80640"/>
                  </a:lnTo>
                  <a:lnTo>
                    <a:pt x="2673" y="77844"/>
                  </a:lnTo>
                  <a:lnTo>
                    <a:pt x="1875" y="75013"/>
                  </a:lnTo>
                  <a:lnTo>
                    <a:pt x="1215" y="72111"/>
                  </a:lnTo>
                  <a:lnTo>
                    <a:pt x="694" y="69175"/>
                  </a:lnTo>
                  <a:lnTo>
                    <a:pt x="312" y="66169"/>
                  </a:lnTo>
                  <a:lnTo>
                    <a:pt x="69" y="63128"/>
                  </a:lnTo>
                  <a:lnTo>
                    <a:pt x="0" y="60017"/>
                  </a:lnTo>
                  <a:lnTo>
                    <a:pt x="69" y="56941"/>
                  </a:lnTo>
                  <a:lnTo>
                    <a:pt x="312" y="53900"/>
                  </a:lnTo>
                  <a:lnTo>
                    <a:pt x="694" y="50859"/>
                  </a:lnTo>
                  <a:lnTo>
                    <a:pt x="1215" y="47923"/>
                  </a:lnTo>
                  <a:lnTo>
                    <a:pt x="1875" y="45021"/>
                  </a:lnTo>
                  <a:lnTo>
                    <a:pt x="2673" y="42190"/>
                  </a:lnTo>
                  <a:lnTo>
                    <a:pt x="3611" y="39394"/>
                  </a:lnTo>
                  <a:lnTo>
                    <a:pt x="4722" y="36667"/>
                  </a:lnTo>
                  <a:lnTo>
                    <a:pt x="5902" y="34011"/>
                  </a:lnTo>
                  <a:lnTo>
                    <a:pt x="7256" y="31424"/>
                  </a:lnTo>
                  <a:lnTo>
                    <a:pt x="8680" y="28907"/>
                  </a:lnTo>
                  <a:lnTo>
                    <a:pt x="10243" y="26460"/>
                  </a:lnTo>
                  <a:lnTo>
                    <a:pt x="11909" y="24118"/>
                  </a:lnTo>
                  <a:lnTo>
                    <a:pt x="13680" y="21846"/>
                  </a:lnTo>
                  <a:lnTo>
                    <a:pt x="15555" y="19644"/>
                  </a:lnTo>
                  <a:lnTo>
                    <a:pt x="17569" y="17582"/>
                  </a:lnTo>
                  <a:lnTo>
                    <a:pt x="19652" y="15624"/>
                  </a:lnTo>
                  <a:lnTo>
                    <a:pt x="21840" y="13737"/>
                  </a:lnTo>
                  <a:lnTo>
                    <a:pt x="24097" y="11954"/>
                  </a:lnTo>
                  <a:lnTo>
                    <a:pt x="26458" y="10241"/>
                  </a:lnTo>
                  <a:lnTo>
                    <a:pt x="28854" y="8703"/>
                  </a:lnTo>
                  <a:lnTo>
                    <a:pt x="31388" y="7270"/>
                  </a:lnTo>
                  <a:lnTo>
                    <a:pt x="33958" y="5942"/>
                  </a:lnTo>
                  <a:lnTo>
                    <a:pt x="36666" y="4753"/>
                  </a:lnTo>
                  <a:lnTo>
                    <a:pt x="39375" y="3635"/>
                  </a:lnTo>
                  <a:lnTo>
                    <a:pt x="42152" y="2691"/>
                  </a:lnTo>
                  <a:lnTo>
                    <a:pt x="45000" y="1887"/>
                  </a:lnTo>
                  <a:lnTo>
                    <a:pt x="47916" y="1223"/>
                  </a:lnTo>
                  <a:lnTo>
                    <a:pt x="50868" y="699"/>
                  </a:lnTo>
                  <a:lnTo>
                    <a:pt x="53888" y="314"/>
                  </a:lnTo>
                  <a:lnTo>
                    <a:pt x="56909" y="104"/>
                  </a:lnTo>
                  <a:lnTo>
                    <a:pt x="60000" y="0"/>
                  </a:lnTo>
                  <a:lnTo>
                    <a:pt x="63090" y="104"/>
                  </a:lnTo>
                  <a:lnTo>
                    <a:pt x="66111" y="314"/>
                  </a:lnTo>
                  <a:lnTo>
                    <a:pt x="69131" y="699"/>
                  </a:lnTo>
                  <a:lnTo>
                    <a:pt x="72083" y="1223"/>
                  </a:lnTo>
                  <a:lnTo>
                    <a:pt x="75000" y="1887"/>
                  </a:lnTo>
                  <a:lnTo>
                    <a:pt x="77847" y="2691"/>
                  </a:lnTo>
                  <a:lnTo>
                    <a:pt x="80625" y="3635"/>
                  </a:lnTo>
                  <a:lnTo>
                    <a:pt x="83333" y="4753"/>
                  </a:lnTo>
                  <a:lnTo>
                    <a:pt x="86006" y="5942"/>
                  </a:lnTo>
                  <a:lnTo>
                    <a:pt x="88611" y="7270"/>
                  </a:lnTo>
                  <a:lnTo>
                    <a:pt x="91111" y="8703"/>
                  </a:lnTo>
                  <a:lnTo>
                    <a:pt x="93541" y="10241"/>
                  </a:lnTo>
                  <a:lnTo>
                    <a:pt x="95902" y="11954"/>
                  </a:lnTo>
                  <a:lnTo>
                    <a:pt x="98159" y="13737"/>
                  </a:lnTo>
                  <a:lnTo>
                    <a:pt x="100347" y="15624"/>
                  </a:lnTo>
                  <a:lnTo>
                    <a:pt x="102430" y="17582"/>
                  </a:lnTo>
                  <a:lnTo>
                    <a:pt x="104409" y="19644"/>
                  </a:lnTo>
                  <a:lnTo>
                    <a:pt x="106284" y="21846"/>
                  </a:lnTo>
                  <a:lnTo>
                    <a:pt x="108055" y="24118"/>
                  </a:lnTo>
                  <a:lnTo>
                    <a:pt x="109756" y="26460"/>
                  </a:lnTo>
                  <a:lnTo>
                    <a:pt x="111319" y="28907"/>
                  </a:lnTo>
                  <a:lnTo>
                    <a:pt x="112743" y="31424"/>
                  </a:lnTo>
                  <a:lnTo>
                    <a:pt x="114062" y="34011"/>
                  </a:lnTo>
                  <a:lnTo>
                    <a:pt x="115277" y="36667"/>
                  </a:lnTo>
                  <a:lnTo>
                    <a:pt x="116319" y="39394"/>
                  </a:lnTo>
                  <a:lnTo>
                    <a:pt x="117291" y="42190"/>
                  </a:lnTo>
                  <a:lnTo>
                    <a:pt x="118125" y="45021"/>
                  </a:lnTo>
                  <a:lnTo>
                    <a:pt x="118784" y="47923"/>
                  </a:lnTo>
                  <a:lnTo>
                    <a:pt x="119270" y="50859"/>
                  </a:lnTo>
                  <a:lnTo>
                    <a:pt x="119687" y="53900"/>
                  </a:lnTo>
                  <a:lnTo>
                    <a:pt x="119930" y="56941"/>
                  </a:lnTo>
                  <a:lnTo>
                    <a:pt x="120000" y="60017"/>
                  </a:lnTo>
                  <a:close/>
                </a:path>
              </a:pathLst>
            </a:custGeom>
            <a:solidFill>
              <a:srgbClr val="9A0001"/>
            </a:solidFill>
            <a:ln>
              <a:noFill/>
            </a:ln>
          </p:spPr>
          <p:txBody>
            <a:bodyPr lIns="60941" tIns="30462" rIns="60941" bIns="30462" anchor="t" anchorCtr="0">
              <a:noAutofit/>
            </a:bodyPr>
            <a:lstStyle/>
            <a:p>
              <a:pPr>
                <a:buClr>
                  <a:srgbClr val="000000"/>
                </a:buClr>
              </a:pPr>
              <a:endParaRPr sz="1600">
                <a:solidFill>
                  <a:schemeClr val="dk1"/>
                </a:solidFill>
                <a:latin typeface="微软雅黑" panose="020B0503020204020204" pitchFamily="34" charset="-122"/>
                <a:ea typeface="微软雅黑" panose="020B0503020204020204" pitchFamily="34" charset="-122"/>
                <a:cs typeface="+mn-ea"/>
                <a:sym typeface="+mn-lt"/>
              </a:endParaRPr>
            </a:p>
          </p:txBody>
        </p:sp>
        <p:sp>
          <p:nvSpPr>
            <p:cNvPr id="11" name="íṡ1ïḍê"/>
            <p:cNvSpPr/>
            <p:nvPr/>
          </p:nvSpPr>
          <p:spPr>
            <a:xfrm flipH="1">
              <a:off x="6601168" y="4346853"/>
              <a:ext cx="545512" cy="558152"/>
            </a:xfrm>
            <a:custGeom>
              <a:avLst/>
              <a:gdLst/>
              <a:ahLst/>
              <a:cxnLst/>
              <a:rect l="0" t="0" r="0" b="0"/>
              <a:pathLst>
                <a:path w="120000" h="120000" extrusionOk="0">
                  <a:moveTo>
                    <a:pt x="119999" y="60000"/>
                  </a:moveTo>
                  <a:lnTo>
                    <a:pt x="119956" y="63076"/>
                  </a:lnTo>
                  <a:lnTo>
                    <a:pt x="119737" y="66153"/>
                  </a:lnTo>
                  <a:lnTo>
                    <a:pt x="119344" y="69142"/>
                  </a:lnTo>
                  <a:lnTo>
                    <a:pt x="118820" y="72087"/>
                  </a:lnTo>
                  <a:lnTo>
                    <a:pt x="118121" y="74989"/>
                  </a:lnTo>
                  <a:lnTo>
                    <a:pt x="117291" y="77846"/>
                  </a:lnTo>
                  <a:lnTo>
                    <a:pt x="116417" y="80615"/>
                  </a:lnTo>
                  <a:lnTo>
                    <a:pt x="115282" y="83340"/>
                  </a:lnTo>
                  <a:lnTo>
                    <a:pt x="114102" y="85978"/>
                  </a:lnTo>
                  <a:lnTo>
                    <a:pt x="112792" y="88615"/>
                  </a:lnTo>
                  <a:lnTo>
                    <a:pt x="111306" y="91120"/>
                  </a:lnTo>
                  <a:lnTo>
                    <a:pt x="109777" y="93538"/>
                  </a:lnTo>
                  <a:lnTo>
                    <a:pt x="108074" y="95868"/>
                  </a:lnTo>
                  <a:lnTo>
                    <a:pt x="106326" y="98153"/>
                  </a:lnTo>
                  <a:lnTo>
                    <a:pt x="104404" y="100351"/>
                  </a:lnTo>
                  <a:lnTo>
                    <a:pt x="102482" y="102417"/>
                  </a:lnTo>
                  <a:lnTo>
                    <a:pt x="100385" y="104439"/>
                  </a:lnTo>
                  <a:lnTo>
                    <a:pt x="98201" y="106285"/>
                  </a:lnTo>
                  <a:lnTo>
                    <a:pt x="95930" y="108087"/>
                  </a:lnTo>
                  <a:lnTo>
                    <a:pt x="93571" y="109758"/>
                  </a:lnTo>
                  <a:lnTo>
                    <a:pt x="91124" y="111340"/>
                  </a:lnTo>
                  <a:lnTo>
                    <a:pt x="88591" y="112747"/>
                  </a:lnTo>
                  <a:lnTo>
                    <a:pt x="86013" y="114065"/>
                  </a:lnTo>
                  <a:lnTo>
                    <a:pt x="83349" y="115252"/>
                  </a:lnTo>
                  <a:lnTo>
                    <a:pt x="80640" y="116351"/>
                  </a:lnTo>
                  <a:lnTo>
                    <a:pt x="77844" y="117318"/>
                  </a:lnTo>
                  <a:lnTo>
                    <a:pt x="75005" y="118109"/>
                  </a:lnTo>
                  <a:lnTo>
                    <a:pt x="72078" y="118769"/>
                  </a:lnTo>
                  <a:lnTo>
                    <a:pt x="69151" y="119296"/>
                  </a:lnTo>
                  <a:lnTo>
                    <a:pt x="66137" y="119692"/>
                  </a:lnTo>
                  <a:lnTo>
                    <a:pt x="63079" y="119912"/>
                  </a:lnTo>
                  <a:lnTo>
                    <a:pt x="59978" y="120000"/>
                  </a:lnTo>
                  <a:lnTo>
                    <a:pt x="56876" y="119912"/>
                  </a:lnTo>
                  <a:lnTo>
                    <a:pt x="53818" y="119692"/>
                  </a:lnTo>
                  <a:lnTo>
                    <a:pt x="50848" y="119296"/>
                  </a:lnTo>
                  <a:lnTo>
                    <a:pt x="47877" y="118769"/>
                  </a:lnTo>
                  <a:lnTo>
                    <a:pt x="44994" y="118109"/>
                  </a:lnTo>
                  <a:lnTo>
                    <a:pt x="42155" y="117318"/>
                  </a:lnTo>
                  <a:lnTo>
                    <a:pt x="39359" y="116351"/>
                  </a:lnTo>
                  <a:lnTo>
                    <a:pt x="36650" y="115252"/>
                  </a:lnTo>
                  <a:lnTo>
                    <a:pt x="33986" y="114065"/>
                  </a:lnTo>
                  <a:lnTo>
                    <a:pt x="31408" y="112747"/>
                  </a:lnTo>
                  <a:lnTo>
                    <a:pt x="28875" y="111340"/>
                  </a:lnTo>
                  <a:lnTo>
                    <a:pt x="26428" y="109758"/>
                  </a:lnTo>
                  <a:lnTo>
                    <a:pt x="24069" y="108087"/>
                  </a:lnTo>
                  <a:lnTo>
                    <a:pt x="21798" y="106285"/>
                  </a:lnTo>
                  <a:lnTo>
                    <a:pt x="19614" y="104439"/>
                  </a:lnTo>
                  <a:lnTo>
                    <a:pt x="17560" y="102417"/>
                  </a:lnTo>
                  <a:lnTo>
                    <a:pt x="15595" y="100351"/>
                  </a:lnTo>
                  <a:lnTo>
                    <a:pt x="13673" y="98153"/>
                  </a:lnTo>
                  <a:lnTo>
                    <a:pt x="11925" y="95868"/>
                  </a:lnTo>
                  <a:lnTo>
                    <a:pt x="10265" y="93538"/>
                  </a:lnTo>
                  <a:lnTo>
                    <a:pt x="8693" y="91120"/>
                  </a:lnTo>
                  <a:lnTo>
                    <a:pt x="7207" y="88615"/>
                  </a:lnTo>
                  <a:lnTo>
                    <a:pt x="5897" y="85978"/>
                  </a:lnTo>
                  <a:lnTo>
                    <a:pt x="4674" y="83340"/>
                  </a:lnTo>
                  <a:lnTo>
                    <a:pt x="3582" y="80615"/>
                  </a:lnTo>
                  <a:lnTo>
                    <a:pt x="2708" y="77846"/>
                  </a:lnTo>
                  <a:lnTo>
                    <a:pt x="1878" y="74989"/>
                  </a:lnTo>
                  <a:lnTo>
                    <a:pt x="1223" y="72087"/>
                  </a:lnTo>
                  <a:lnTo>
                    <a:pt x="655" y="69142"/>
                  </a:lnTo>
                  <a:lnTo>
                    <a:pt x="262" y="66153"/>
                  </a:lnTo>
                  <a:lnTo>
                    <a:pt x="87" y="63076"/>
                  </a:lnTo>
                  <a:lnTo>
                    <a:pt x="0" y="60000"/>
                  </a:lnTo>
                  <a:lnTo>
                    <a:pt x="87" y="56923"/>
                  </a:lnTo>
                  <a:lnTo>
                    <a:pt x="262" y="53890"/>
                  </a:lnTo>
                  <a:lnTo>
                    <a:pt x="655" y="50901"/>
                  </a:lnTo>
                  <a:lnTo>
                    <a:pt x="1223" y="47956"/>
                  </a:lnTo>
                  <a:lnTo>
                    <a:pt x="1878" y="45054"/>
                  </a:lnTo>
                  <a:lnTo>
                    <a:pt x="2708" y="42197"/>
                  </a:lnTo>
                  <a:lnTo>
                    <a:pt x="3582" y="39384"/>
                  </a:lnTo>
                  <a:lnTo>
                    <a:pt x="4674" y="36659"/>
                  </a:lnTo>
                  <a:lnTo>
                    <a:pt x="5897" y="34021"/>
                  </a:lnTo>
                  <a:lnTo>
                    <a:pt x="7207" y="31384"/>
                  </a:lnTo>
                  <a:lnTo>
                    <a:pt x="8693" y="28879"/>
                  </a:lnTo>
                  <a:lnTo>
                    <a:pt x="10265" y="26461"/>
                  </a:lnTo>
                  <a:lnTo>
                    <a:pt x="11925" y="24131"/>
                  </a:lnTo>
                  <a:lnTo>
                    <a:pt x="13673" y="21846"/>
                  </a:lnTo>
                  <a:lnTo>
                    <a:pt x="15595" y="19692"/>
                  </a:lnTo>
                  <a:lnTo>
                    <a:pt x="17560" y="17582"/>
                  </a:lnTo>
                  <a:lnTo>
                    <a:pt x="19614" y="15604"/>
                  </a:lnTo>
                  <a:lnTo>
                    <a:pt x="21798" y="13714"/>
                  </a:lnTo>
                  <a:lnTo>
                    <a:pt x="24069" y="11912"/>
                  </a:lnTo>
                  <a:lnTo>
                    <a:pt x="26428" y="10241"/>
                  </a:lnTo>
                  <a:lnTo>
                    <a:pt x="28875" y="8703"/>
                  </a:lnTo>
                  <a:lnTo>
                    <a:pt x="31408" y="7252"/>
                  </a:lnTo>
                  <a:lnTo>
                    <a:pt x="33986" y="5934"/>
                  </a:lnTo>
                  <a:lnTo>
                    <a:pt x="36650" y="4703"/>
                  </a:lnTo>
                  <a:lnTo>
                    <a:pt x="39359" y="3648"/>
                  </a:lnTo>
                  <a:lnTo>
                    <a:pt x="42155" y="2725"/>
                  </a:lnTo>
                  <a:lnTo>
                    <a:pt x="44994" y="1890"/>
                  </a:lnTo>
                  <a:lnTo>
                    <a:pt x="47877" y="1230"/>
                  </a:lnTo>
                  <a:lnTo>
                    <a:pt x="50848" y="703"/>
                  </a:lnTo>
                  <a:lnTo>
                    <a:pt x="53818" y="351"/>
                  </a:lnTo>
                  <a:lnTo>
                    <a:pt x="56876" y="87"/>
                  </a:lnTo>
                  <a:lnTo>
                    <a:pt x="59978" y="0"/>
                  </a:lnTo>
                  <a:lnTo>
                    <a:pt x="63079" y="87"/>
                  </a:lnTo>
                  <a:lnTo>
                    <a:pt x="66137" y="351"/>
                  </a:lnTo>
                  <a:lnTo>
                    <a:pt x="69151" y="703"/>
                  </a:lnTo>
                  <a:lnTo>
                    <a:pt x="72078" y="1230"/>
                  </a:lnTo>
                  <a:lnTo>
                    <a:pt x="75005" y="1890"/>
                  </a:lnTo>
                  <a:lnTo>
                    <a:pt x="77844" y="2725"/>
                  </a:lnTo>
                  <a:lnTo>
                    <a:pt x="80640" y="3648"/>
                  </a:lnTo>
                  <a:lnTo>
                    <a:pt x="83349" y="4703"/>
                  </a:lnTo>
                  <a:lnTo>
                    <a:pt x="86013" y="5934"/>
                  </a:lnTo>
                  <a:lnTo>
                    <a:pt x="88591" y="7252"/>
                  </a:lnTo>
                  <a:lnTo>
                    <a:pt x="91124" y="8703"/>
                  </a:lnTo>
                  <a:lnTo>
                    <a:pt x="93571" y="10241"/>
                  </a:lnTo>
                  <a:lnTo>
                    <a:pt x="95930" y="11912"/>
                  </a:lnTo>
                  <a:lnTo>
                    <a:pt x="98201" y="13714"/>
                  </a:lnTo>
                  <a:lnTo>
                    <a:pt x="100385" y="15604"/>
                  </a:lnTo>
                  <a:lnTo>
                    <a:pt x="102482" y="17582"/>
                  </a:lnTo>
                  <a:lnTo>
                    <a:pt x="104404" y="19692"/>
                  </a:lnTo>
                  <a:lnTo>
                    <a:pt x="106326" y="21846"/>
                  </a:lnTo>
                  <a:lnTo>
                    <a:pt x="108074" y="24131"/>
                  </a:lnTo>
                  <a:lnTo>
                    <a:pt x="109777" y="26461"/>
                  </a:lnTo>
                  <a:lnTo>
                    <a:pt x="111306" y="28879"/>
                  </a:lnTo>
                  <a:lnTo>
                    <a:pt x="112792" y="31384"/>
                  </a:lnTo>
                  <a:lnTo>
                    <a:pt x="114102" y="34021"/>
                  </a:lnTo>
                  <a:lnTo>
                    <a:pt x="115282" y="36659"/>
                  </a:lnTo>
                  <a:lnTo>
                    <a:pt x="116417" y="39384"/>
                  </a:lnTo>
                  <a:lnTo>
                    <a:pt x="117291" y="42197"/>
                  </a:lnTo>
                  <a:lnTo>
                    <a:pt x="118121" y="45054"/>
                  </a:lnTo>
                  <a:lnTo>
                    <a:pt x="118820" y="47956"/>
                  </a:lnTo>
                  <a:lnTo>
                    <a:pt x="119344" y="50901"/>
                  </a:lnTo>
                  <a:lnTo>
                    <a:pt x="119737" y="53890"/>
                  </a:lnTo>
                  <a:lnTo>
                    <a:pt x="119956" y="56923"/>
                  </a:lnTo>
                  <a:lnTo>
                    <a:pt x="119999" y="60000"/>
                  </a:lnTo>
                  <a:close/>
                </a:path>
              </a:pathLst>
            </a:custGeom>
            <a:solidFill>
              <a:srgbClr val="9A0001"/>
            </a:solidFill>
            <a:ln>
              <a:noFill/>
            </a:ln>
          </p:spPr>
          <p:txBody>
            <a:bodyPr lIns="60941" tIns="30462" rIns="60941" bIns="30462" anchor="t" anchorCtr="0">
              <a:noAutofit/>
            </a:bodyPr>
            <a:lstStyle/>
            <a:p>
              <a:pPr>
                <a:buClr>
                  <a:srgbClr val="000000"/>
                </a:buClr>
              </a:pPr>
              <a:endParaRPr sz="1600">
                <a:solidFill>
                  <a:schemeClr val="dk1"/>
                </a:solidFill>
                <a:latin typeface="微软雅黑" panose="020B0503020204020204" pitchFamily="34" charset="-122"/>
                <a:ea typeface="微软雅黑" panose="020B0503020204020204" pitchFamily="34" charset="-122"/>
                <a:cs typeface="+mn-ea"/>
                <a:sym typeface="+mn-lt"/>
              </a:endParaRPr>
            </a:p>
          </p:txBody>
        </p:sp>
        <p:sp>
          <p:nvSpPr>
            <p:cNvPr id="12" name="íşlîḓè"/>
            <p:cNvSpPr/>
            <p:nvPr/>
          </p:nvSpPr>
          <p:spPr>
            <a:xfrm flipH="1">
              <a:off x="6898144" y="3865804"/>
              <a:ext cx="345412" cy="353290"/>
            </a:xfrm>
            <a:custGeom>
              <a:avLst/>
              <a:gdLst/>
              <a:ahLst/>
              <a:cxnLst/>
              <a:rect l="0" t="0" r="0" b="0"/>
              <a:pathLst>
                <a:path w="120000" h="120000" extrusionOk="0">
                  <a:moveTo>
                    <a:pt x="120000" y="60000"/>
                  </a:moveTo>
                  <a:lnTo>
                    <a:pt x="119930" y="63125"/>
                  </a:lnTo>
                  <a:lnTo>
                    <a:pt x="119723" y="66111"/>
                  </a:lnTo>
                  <a:lnTo>
                    <a:pt x="119309" y="69166"/>
                  </a:lnTo>
                  <a:lnTo>
                    <a:pt x="118826" y="72152"/>
                  </a:lnTo>
                  <a:lnTo>
                    <a:pt x="118136" y="75069"/>
                  </a:lnTo>
                  <a:lnTo>
                    <a:pt x="117308" y="77847"/>
                  </a:lnTo>
                  <a:lnTo>
                    <a:pt x="116342" y="80694"/>
                  </a:lnTo>
                  <a:lnTo>
                    <a:pt x="115238" y="83402"/>
                  </a:lnTo>
                  <a:lnTo>
                    <a:pt x="114065" y="85972"/>
                  </a:lnTo>
                  <a:lnTo>
                    <a:pt x="112823" y="88611"/>
                  </a:lnTo>
                  <a:lnTo>
                    <a:pt x="111305" y="91111"/>
                  </a:lnTo>
                  <a:lnTo>
                    <a:pt x="109787" y="93611"/>
                  </a:lnTo>
                  <a:lnTo>
                    <a:pt x="108062" y="95902"/>
                  </a:lnTo>
                  <a:lnTo>
                    <a:pt x="106336" y="98194"/>
                  </a:lnTo>
                  <a:lnTo>
                    <a:pt x="104404" y="100347"/>
                  </a:lnTo>
                  <a:lnTo>
                    <a:pt x="102403" y="102430"/>
                  </a:lnTo>
                  <a:lnTo>
                    <a:pt x="100333" y="104375"/>
                  </a:lnTo>
                  <a:lnTo>
                    <a:pt x="98125" y="106319"/>
                  </a:lnTo>
                  <a:lnTo>
                    <a:pt x="95917" y="108055"/>
                  </a:lnTo>
                  <a:lnTo>
                    <a:pt x="93571" y="109791"/>
                  </a:lnTo>
                  <a:lnTo>
                    <a:pt x="91086" y="111319"/>
                  </a:lnTo>
                  <a:lnTo>
                    <a:pt x="88602" y="112777"/>
                  </a:lnTo>
                  <a:lnTo>
                    <a:pt x="85980" y="114097"/>
                  </a:lnTo>
                  <a:lnTo>
                    <a:pt x="83358" y="115277"/>
                  </a:lnTo>
                  <a:lnTo>
                    <a:pt x="80667" y="116388"/>
                  </a:lnTo>
                  <a:lnTo>
                    <a:pt x="77906" y="117291"/>
                  </a:lnTo>
                  <a:lnTo>
                    <a:pt x="75008" y="118125"/>
                  </a:lnTo>
                  <a:lnTo>
                    <a:pt x="72110" y="118819"/>
                  </a:lnTo>
                  <a:lnTo>
                    <a:pt x="69143" y="119305"/>
                  </a:lnTo>
                  <a:lnTo>
                    <a:pt x="66175" y="119722"/>
                  </a:lnTo>
                  <a:lnTo>
                    <a:pt x="63070" y="119930"/>
                  </a:lnTo>
                  <a:lnTo>
                    <a:pt x="60034" y="120000"/>
                  </a:lnTo>
                  <a:lnTo>
                    <a:pt x="56929" y="119930"/>
                  </a:lnTo>
                  <a:lnTo>
                    <a:pt x="53824" y="119722"/>
                  </a:lnTo>
                  <a:lnTo>
                    <a:pt x="50856" y="119305"/>
                  </a:lnTo>
                  <a:lnTo>
                    <a:pt x="47889" y="118819"/>
                  </a:lnTo>
                  <a:lnTo>
                    <a:pt x="44991" y="118125"/>
                  </a:lnTo>
                  <a:lnTo>
                    <a:pt x="42162" y="117291"/>
                  </a:lnTo>
                  <a:lnTo>
                    <a:pt x="39332" y="116388"/>
                  </a:lnTo>
                  <a:lnTo>
                    <a:pt x="36641" y="115277"/>
                  </a:lnTo>
                  <a:lnTo>
                    <a:pt x="33950" y="114097"/>
                  </a:lnTo>
                  <a:lnTo>
                    <a:pt x="31397" y="112777"/>
                  </a:lnTo>
                  <a:lnTo>
                    <a:pt x="28844" y="111319"/>
                  </a:lnTo>
                  <a:lnTo>
                    <a:pt x="26428" y="109791"/>
                  </a:lnTo>
                  <a:lnTo>
                    <a:pt x="24082" y="108055"/>
                  </a:lnTo>
                  <a:lnTo>
                    <a:pt x="21805" y="106319"/>
                  </a:lnTo>
                  <a:lnTo>
                    <a:pt x="19597" y="104375"/>
                  </a:lnTo>
                  <a:lnTo>
                    <a:pt x="17596" y="102430"/>
                  </a:lnTo>
                  <a:lnTo>
                    <a:pt x="15526" y="100347"/>
                  </a:lnTo>
                  <a:lnTo>
                    <a:pt x="13663" y="98194"/>
                  </a:lnTo>
                  <a:lnTo>
                    <a:pt x="11868" y="95902"/>
                  </a:lnTo>
                  <a:lnTo>
                    <a:pt x="10212" y="93611"/>
                  </a:lnTo>
                  <a:lnTo>
                    <a:pt x="8625" y="91111"/>
                  </a:lnTo>
                  <a:lnTo>
                    <a:pt x="7245" y="88611"/>
                  </a:lnTo>
                  <a:lnTo>
                    <a:pt x="5865" y="85972"/>
                  </a:lnTo>
                  <a:lnTo>
                    <a:pt x="4761" y="83402"/>
                  </a:lnTo>
                  <a:lnTo>
                    <a:pt x="3588" y="80694"/>
                  </a:lnTo>
                  <a:lnTo>
                    <a:pt x="2691" y="77847"/>
                  </a:lnTo>
                  <a:lnTo>
                    <a:pt x="1863" y="75069"/>
                  </a:lnTo>
                  <a:lnTo>
                    <a:pt x="1242" y="72152"/>
                  </a:lnTo>
                  <a:lnTo>
                    <a:pt x="690" y="69166"/>
                  </a:lnTo>
                  <a:lnTo>
                    <a:pt x="276" y="66111"/>
                  </a:lnTo>
                  <a:lnTo>
                    <a:pt x="69" y="63125"/>
                  </a:lnTo>
                  <a:lnTo>
                    <a:pt x="0" y="60000"/>
                  </a:lnTo>
                  <a:lnTo>
                    <a:pt x="69" y="56944"/>
                  </a:lnTo>
                  <a:lnTo>
                    <a:pt x="276" y="53888"/>
                  </a:lnTo>
                  <a:lnTo>
                    <a:pt x="690" y="50902"/>
                  </a:lnTo>
                  <a:lnTo>
                    <a:pt x="1242" y="47916"/>
                  </a:lnTo>
                  <a:lnTo>
                    <a:pt x="1863" y="45000"/>
                  </a:lnTo>
                  <a:lnTo>
                    <a:pt x="2691" y="42152"/>
                  </a:lnTo>
                  <a:lnTo>
                    <a:pt x="3588" y="39375"/>
                  </a:lnTo>
                  <a:lnTo>
                    <a:pt x="4761" y="36666"/>
                  </a:lnTo>
                  <a:lnTo>
                    <a:pt x="5865" y="33958"/>
                  </a:lnTo>
                  <a:lnTo>
                    <a:pt x="7245" y="31458"/>
                  </a:lnTo>
                  <a:lnTo>
                    <a:pt x="8625" y="28888"/>
                  </a:lnTo>
                  <a:lnTo>
                    <a:pt x="10212" y="26458"/>
                  </a:lnTo>
                  <a:lnTo>
                    <a:pt x="11868" y="24097"/>
                  </a:lnTo>
                  <a:lnTo>
                    <a:pt x="13663" y="21805"/>
                  </a:lnTo>
                  <a:lnTo>
                    <a:pt x="15526" y="19652"/>
                  </a:lnTo>
                  <a:lnTo>
                    <a:pt x="17596" y="17569"/>
                  </a:lnTo>
                  <a:lnTo>
                    <a:pt x="19597" y="15625"/>
                  </a:lnTo>
                  <a:lnTo>
                    <a:pt x="21805" y="13750"/>
                  </a:lnTo>
                  <a:lnTo>
                    <a:pt x="24082" y="11944"/>
                  </a:lnTo>
                  <a:lnTo>
                    <a:pt x="26428" y="10277"/>
                  </a:lnTo>
                  <a:lnTo>
                    <a:pt x="28844" y="8680"/>
                  </a:lnTo>
                  <a:lnTo>
                    <a:pt x="31397" y="7291"/>
                  </a:lnTo>
                  <a:lnTo>
                    <a:pt x="33950" y="5902"/>
                  </a:lnTo>
                  <a:lnTo>
                    <a:pt x="36641" y="4722"/>
                  </a:lnTo>
                  <a:lnTo>
                    <a:pt x="39332" y="3680"/>
                  </a:lnTo>
                  <a:lnTo>
                    <a:pt x="42162" y="2708"/>
                  </a:lnTo>
                  <a:lnTo>
                    <a:pt x="44991" y="1875"/>
                  </a:lnTo>
                  <a:lnTo>
                    <a:pt x="47889" y="1180"/>
                  </a:lnTo>
                  <a:lnTo>
                    <a:pt x="50856" y="625"/>
                  </a:lnTo>
                  <a:lnTo>
                    <a:pt x="53824" y="277"/>
                  </a:lnTo>
                  <a:lnTo>
                    <a:pt x="56929" y="69"/>
                  </a:lnTo>
                  <a:lnTo>
                    <a:pt x="60034" y="0"/>
                  </a:lnTo>
                  <a:lnTo>
                    <a:pt x="63070" y="69"/>
                  </a:lnTo>
                  <a:lnTo>
                    <a:pt x="66175" y="277"/>
                  </a:lnTo>
                  <a:lnTo>
                    <a:pt x="69143" y="625"/>
                  </a:lnTo>
                  <a:lnTo>
                    <a:pt x="72110" y="1180"/>
                  </a:lnTo>
                  <a:lnTo>
                    <a:pt x="75008" y="1875"/>
                  </a:lnTo>
                  <a:lnTo>
                    <a:pt x="77906" y="2708"/>
                  </a:lnTo>
                  <a:lnTo>
                    <a:pt x="80667" y="3680"/>
                  </a:lnTo>
                  <a:lnTo>
                    <a:pt x="83358" y="4722"/>
                  </a:lnTo>
                  <a:lnTo>
                    <a:pt x="85980" y="5902"/>
                  </a:lnTo>
                  <a:lnTo>
                    <a:pt x="88602" y="7291"/>
                  </a:lnTo>
                  <a:lnTo>
                    <a:pt x="91086" y="8680"/>
                  </a:lnTo>
                  <a:lnTo>
                    <a:pt x="93571" y="10277"/>
                  </a:lnTo>
                  <a:lnTo>
                    <a:pt x="95917" y="11944"/>
                  </a:lnTo>
                  <a:lnTo>
                    <a:pt x="98125" y="13750"/>
                  </a:lnTo>
                  <a:lnTo>
                    <a:pt x="100333" y="15625"/>
                  </a:lnTo>
                  <a:lnTo>
                    <a:pt x="102403" y="17569"/>
                  </a:lnTo>
                  <a:lnTo>
                    <a:pt x="104404" y="19652"/>
                  </a:lnTo>
                  <a:lnTo>
                    <a:pt x="106336" y="21805"/>
                  </a:lnTo>
                  <a:lnTo>
                    <a:pt x="108062" y="24097"/>
                  </a:lnTo>
                  <a:lnTo>
                    <a:pt x="109787" y="26458"/>
                  </a:lnTo>
                  <a:lnTo>
                    <a:pt x="111305" y="28888"/>
                  </a:lnTo>
                  <a:lnTo>
                    <a:pt x="112823" y="31458"/>
                  </a:lnTo>
                  <a:lnTo>
                    <a:pt x="114065" y="33958"/>
                  </a:lnTo>
                  <a:lnTo>
                    <a:pt x="115238" y="36666"/>
                  </a:lnTo>
                  <a:lnTo>
                    <a:pt x="116342" y="39375"/>
                  </a:lnTo>
                  <a:lnTo>
                    <a:pt x="117308" y="42152"/>
                  </a:lnTo>
                  <a:lnTo>
                    <a:pt x="118136" y="45000"/>
                  </a:lnTo>
                  <a:lnTo>
                    <a:pt x="118826" y="47916"/>
                  </a:lnTo>
                  <a:lnTo>
                    <a:pt x="119309" y="50902"/>
                  </a:lnTo>
                  <a:lnTo>
                    <a:pt x="119723" y="53888"/>
                  </a:lnTo>
                  <a:lnTo>
                    <a:pt x="119930" y="56944"/>
                  </a:lnTo>
                  <a:lnTo>
                    <a:pt x="120000" y="60000"/>
                  </a:lnTo>
                  <a:close/>
                </a:path>
              </a:pathLst>
            </a:custGeom>
            <a:solidFill>
              <a:schemeClr val="tx1">
                <a:lumMod val="65000"/>
                <a:lumOff val="35000"/>
              </a:schemeClr>
            </a:solidFill>
            <a:ln>
              <a:noFill/>
            </a:ln>
          </p:spPr>
          <p:txBody>
            <a:bodyPr lIns="60941" tIns="30462" rIns="60941" bIns="30462" anchor="t" anchorCtr="0">
              <a:noAutofit/>
            </a:bodyPr>
            <a:lstStyle/>
            <a:p>
              <a:pPr>
                <a:buClr>
                  <a:srgbClr val="000000"/>
                </a:buClr>
              </a:pPr>
              <a:endParaRPr sz="1600">
                <a:solidFill>
                  <a:schemeClr val="dk1"/>
                </a:solidFill>
                <a:latin typeface="微软雅黑" panose="020B0503020204020204" pitchFamily="34" charset="-122"/>
                <a:ea typeface="微软雅黑" panose="020B0503020204020204" pitchFamily="34" charset="-122"/>
                <a:cs typeface="+mn-ea"/>
                <a:sym typeface="+mn-lt"/>
              </a:endParaRPr>
            </a:p>
          </p:txBody>
        </p:sp>
        <p:sp>
          <p:nvSpPr>
            <p:cNvPr id="13" name="ïŝľíḍe"/>
            <p:cNvSpPr/>
            <p:nvPr/>
          </p:nvSpPr>
          <p:spPr bwMode="auto">
            <a:xfrm>
              <a:off x="6688338" y="3247260"/>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000">
                <a:latin typeface="微软雅黑" panose="020B0503020204020204" pitchFamily="34" charset="-122"/>
                <a:ea typeface="微软雅黑" panose="020B0503020204020204" pitchFamily="34" charset="-122"/>
                <a:cs typeface="+mn-ea"/>
                <a:sym typeface="+mn-lt"/>
              </a:endParaRPr>
            </a:p>
          </p:txBody>
        </p:sp>
        <p:sp>
          <p:nvSpPr>
            <p:cNvPr id="14" name="ïṣḻíḍê"/>
            <p:cNvSpPr/>
            <p:nvPr/>
          </p:nvSpPr>
          <p:spPr bwMode="auto">
            <a:xfrm>
              <a:off x="5524210" y="2718754"/>
              <a:ext cx="554844" cy="534416"/>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dirty="0">
                <a:latin typeface="微软雅黑" panose="020B0503020204020204" pitchFamily="34" charset="-122"/>
                <a:ea typeface="微软雅黑" panose="020B0503020204020204" pitchFamily="34" charset="-122"/>
                <a:cs typeface="+mn-ea"/>
                <a:sym typeface="+mn-lt"/>
              </a:endParaRPr>
            </a:p>
          </p:txBody>
        </p:sp>
        <p:sp>
          <p:nvSpPr>
            <p:cNvPr id="15" name="işlíḋe"/>
            <p:cNvSpPr>
              <a:spLocks noEditPoints="1"/>
            </p:cNvSpPr>
            <p:nvPr/>
          </p:nvSpPr>
          <p:spPr bwMode="auto">
            <a:xfrm>
              <a:off x="6724866" y="4493802"/>
              <a:ext cx="307238" cy="295926"/>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vert="horz" wrap="square" lIns="288000" tIns="91416" rIns="182832" bIns="91416"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165">
                <a:lnSpc>
                  <a:spcPct val="150000"/>
                </a:lnSpc>
              </a:pPr>
              <a:endParaRPr lang="en-GB" sz="4000" kern="0" dirty="0">
                <a:solidFill>
                  <a:sysClr val="windowText" lastClr="000000"/>
                </a:solidFill>
                <a:latin typeface="微软雅黑" panose="020B0503020204020204" pitchFamily="34" charset="-122"/>
                <a:ea typeface="微软雅黑" panose="020B0503020204020204" pitchFamily="34" charset="-122"/>
                <a:cs typeface="+mn-ea"/>
                <a:sym typeface="+mn-lt"/>
              </a:endParaRPr>
            </a:p>
          </p:txBody>
        </p:sp>
        <p:sp>
          <p:nvSpPr>
            <p:cNvPr id="16" name="îṩlïḋê"/>
            <p:cNvSpPr/>
            <p:nvPr/>
          </p:nvSpPr>
          <p:spPr bwMode="auto">
            <a:xfrm>
              <a:off x="4660143" y="4158322"/>
              <a:ext cx="324508" cy="312560"/>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lIns="121888" tIns="121888" rIns="121888" bIns="12188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hangingPunct="0">
                <a:spcBef>
                  <a:spcPct val="0"/>
                </a:spcBef>
                <a:spcAft>
                  <a:spcPct val="0"/>
                </a:spcAft>
              </a:pPr>
              <a:endParaRPr lang="zh-CN" altLang="zh-CN" sz="72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19" name="文本框 18"/>
          <p:cNvSpPr txBox="1"/>
          <p:nvPr/>
        </p:nvSpPr>
        <p:spPr>
          <a:xfrm>
            <a:off x="704015" y="1576377"/>
            <a:ext cx="4585973" cy="230695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扩充数据源</a:t>
            </a:r>
            <a:endPar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能够加载文本、</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PPT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、图片、</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PDF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等非结构化文件并转换为文本信息。后续可以</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增加图表、网页等更多样的数据接入。</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7065602" y="935127"/>
            <a:ext cx="4466421" cy="1569660"/>
          </a:xfrm>
          <a:prstGeom prst="rect">
            <a:avLst/>
          </a:prstGeom>
          <a:noFill/>
        </p:spPr>
        <p:txBody>
          <a:bodyPr wrap="square">
            <a:spAutoFit/>
          </a:bodyPr>
          <a:lstStyle/>
          <a:p>
            <a:endParaRPr lang="zh-CN" altLang="en-US" sz="2400" dirty="0">
              <a:latin typeface="微软雅黑" panose="020B0503020204020204" pitchFamily="34" charset="-122"/>
              <a:ea typeface="微软雅黑" panose="020B0503020204020204" pitchFamily="34" charset="-122"/>
            </a:endParaRPr>
          </a:p>
          <a:p>
            <a:r>
              <a:rPr lang="zh-CN" altLang="en-US" sz="2400" b="1" dirty="0">
                <a:solidFill>
                  <a:srgbClr val="C00000"/>
                </a:solidFill>
                <a:latin typeface="微软雅黑" panose="020B0503020204020204" pitchFamily="34" charset="-122"/>
                <a:ea typeface="微软雅黑" panose="020B0503020204020204" pitchFamily="34" charset="-122"/>
              </a:rPr>
              <a:t>知识库管理</a:t>
            </a:r>
            <a:endParaRPr lang="zh-CN" altLang="en-US" sz="2400" b="1" dirty="0">
              <a:solidFill>
                <a:srgbClr val="C0000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进一步完善知识库中增删改查功能，并支持更多向量库类型。</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7065602" y="3173937"/>
            <a:ext cx="4179545" cy="1200329"/>
          </a:xfrm>
          <a:prstGeom prst="rect">
            <a:avLst/>
          </a:prstGeom>
          <a:noFill/>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扩充文本划分方式</a:t>
            </a:r>
            <a:endParaRPr lang="zh-CN" altLang="en-US" sz="2400" b="1" dirty="0">
              <a:solidFill>
                <a:srgbClr val="C0000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针对中文场景，提供更多文本划分与上下文扩充方式。</a:t>
            </a:r>
            <a:endParaRPr lang="zh-CN" altLang="en-US" sz="24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7065602" y="5237633"/>
            <a:ext cx="4887185" cy="1200329"/>
          </a:xfrm>
          <a:prstGeom prst="rect">
            <a:avLst/>
          </a:prstGeom>
          <a:noFill/>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增加模型和数据库</a:t>
            </a:r>
            <a:endPar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增加支持的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LLM</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Embedding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模型和向量数据库。</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26"/>
          <p:cNvSpPr txBox="1"/>
          <p:nvPr/>
        </p:nvSpPr>
        <p:spPr>
          <a:xfrm>
            <a:off x="736796" y="4681458"/>
            <a:ext cx="3757123" cy="1200329"/>
          </a:xfrm>
          <a:prstGeom prst="rect">
            <a:avLst/>
          </a:prstGeom>
          <a:noFill/>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探索 </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Agent </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应用</a:t>
            </a:r>
            <a:endPar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利用开源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LLM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探索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Agent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的实现与应用。</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12338" r="3218"/>
          <a:stretch>
            <a:fillRect/>
          </a:stretch>
        </p:blipFill>
        <p:spPr>
          <a:xfrm>
            <a:off x="1970722" y="774887"/>
            <a:ext cx="8250555" cy="5500370"/>
          </a:xfrm>
          <a:custGeom>
            <a:avLst/>
            <a:gdLst>
              <a:gd name="connsiteX0" fmla="*/ 0 w 8250555"/>
              <a:gd name="connsiteY0" fmla="*/ 0 h 5500370"/>
              <a:gd name="connsiteX1" fmla="*/ 8250555 w 8250555"/>
              <a:gd name="connsiteY1" fmla="*/ 0 h 5500370"/>
              <a:gd name="connsiteX2" fmla="*/ 8250555 w 8250555"/>
              <a:gd name="connsiteY2" fmla="*/ 5500370 h 5500370"/>
              <a:gd name="connsiteX3" fmla="*/ 0 w 8250555"/>
              <a:gd name="connsiteY3" fmla="*/ 5500370 h 5500370"/>
            </a:gdLst>
            <a:ahLst/>
            <a:cxnLst>
              <a:cxn ang="0">
                <a:pos x="connsiteX0" y="connsiteY0"/>
              </a:cxn>
              <a:cxn ang="0">
                <a:pos x="connsiteX1" y="connsiteY1"/>
              </a:cxn>
              <a:cxn ang="0">
                <a:pos x="connsiteX2" y="connsiteY2"/>
              </a:cxn>
              <a:cxn ang="0">
                <a:pos x="connsiteX3" y="connsiteY3"/>
              </a:cxn>
            </a:cxnLst>
            <a:rect l="l" t="t" r="r" b="b"/>
            <a:pathLst>
              <a:path w="8250555" h="5500370">
                <a:moveTo>
                  <a:pt x="0" y="0"/>
                </a:moveTo>
                <a:lnTo>
                  <a:pt x="8250555" y="0"/>
                </a:lnTo>
                <a:lnTo>
                  <a:pt x="8250555" y="5500370"/>
                </a:lnTo>
                <a:lnTo>
                  <a:pt x="0" y="5500370"/>
                </a:lnTo>
                <a:close/>
              </a:path>
            </a:pathLst>
          </a:custGeom>
          <a:ln>
            <a:solidFill>
              <a:srgbClr val="1C221E"/>
            </a:solidFill>
          </a:ln>
        </p:spPr>
      </p:pic>
      <p:grpSp>
        <p:nvGrpSpPr>
          <p:cNvPr id="10" name="组合 9"/>
          <p:cNvGrpSpPr/>
          <p:nvPr/>
        </p:nvGrpSpPr>
        <p:grpSpPr>
          <a:xfrm>
            <a:off x="0" y="0"/>
            <a:ext cx="985517" cy="6858000"/>
            <a:chOff x="-2" y="0"/>
            <a:chExt cx="985517" cy="6858000"/>
          </a:xfrm>
        </p:grpSpPr>
        <p:cxnSp>
          <p:nvCxnSpPr>
            <p:cNvPr id="11" name="直接连接符 10"/>
            <p:cNvCxnSpPr/>
            <p:nvPr/>
          </p:nvCxnSpPr>
          <p:spPr>
            <a:xfrm>
              <a:off x="254000" y="0"/>
              <a:ext cx="0" cy="685800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0800000">
              <a:off x="-2" y="2580640"/>
              <a:ext cx="985517" cy="16903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a:xfrm rot="10800000">
              <a:off x="242210" y="2706328"/>
              <a:ext cx="511259" cy="144534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242210" y="2580640"/>
              <a:ext cx="637200"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83920" y="2580640"/>
              <a:ext cx="0" cy="1690328"/>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54000" y="4270968"/>
              <a:ext cx="637200"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3754390" y="2136633"/>
            <a:ext cx="4867096" cy="2892567"/>
          </a:xfrm>
          <a:prstGeom prst="rect">
            <a:avLst/>
          </a:prstGeom>
          <a:solidFill>
            <a:schemeClr val="bg1">
              <a:lumMod val="95000"/>
              <a:alpha val="89000"/>
            </a:schemeClr>
          </a:solidFill>
          <a:ln w="12700" cap="flat" cmpd="sng" algn="ctr">
            <a:noFill/>
            <a:prstDash val="solid"/>
            <a:miter lim="800000"/>
          </a:ln>
          <a:effectLst/>
        </p:spPr>
        <p:txBody>
          <a:bodyPr rtlCol="0" anchor="ctr"/>
          <a:lstStyle/>
          <a:p>
            <a:pPr algn="ctr"/>
            <a:endParaRPr lang="zh-CN" altLang="en-US" kern="0" dirty="0">
              <a:solidFill>
                <a:prstClr val="white"/>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306188" y="2926621"/>
            <a:ext cx="4208888" cy="1927213"/>
            <a:chOff x="6096000" y="3207406"/>
            <a:chExt cx="4208888" cy="1927213"/>
          </a:xfrm>
          <a:noFill/>
        </p:grpSpPr>
        <p:sp>
          <p:nvSpPr>
            <p:cNvPr id="28" name="矩形 27"/>
            <p:cNvSpPr/>
            <p:nvPr/>
          </p:nvSpPr>
          <p:spPr>
            <a:xfrm>
              <a:off x="6096000" y="4450389"/>
              <a:ext cx="3657090" cy="538096"/>
            </a:xfrm>
            <a:prstGeom prst="rect">
              <a:avLst/>
            </a:prstGeom>
            <a:grpFill/>
          </p:spPr>
          <p:txBody>
            <a:bodyPr wrap="square">
              <a:spAutoFit/>
            </a:bodyPr>
            <a:lstStyle/>
            <a:p>
              <a:pPr algn="ctr">
                <a:lnSpc>
                  <a:spcPts val="3000"/>
                </a:lnSpc>
              </a:pPr>
              <a:endParaRPr lang="zh-CN" altLang="en-US" sz="4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658885" y="4735839"/>
              <a:ext cx="1646003" cy="398780"/>
            </a:xfrm>
            <a:prstGeom prst="rect">
              <a:avLst/>
            </a:prstGeom>
            <a:grpFill/>
          </p:spPr>
          <p:txBody>
            <a:bodyPr wrap="square" rtlCol="0">
              <a:spAutoFit/>
            </a:bodyPr>
            <a:lstStyle/>
            <a:p>
              <a:pPr algn="ctr"/>
              <a:r>
                <a:rPr lang="zh-CN" altLang="en-US" sz="2000" b="1" i="1" spc="800" dirty="0">
                  <a:latin typeface="微软雅黑" panose="020B0503020204020204" pitchFamily="34" charset="-122"/>
                  <a:ea typeface="微软雅黑" panose="020B0503020204020204" pitchFamily="34" charset="-122"/>
                  <a:cs typeface="Arial" panose="020B0604020202020204" pitchFamily="34" charset="0"/>
                </a:rPr>
                <a:t>第</a:t>
              </a:r>
              <a:r>
                <a:rPr lang="en-US" altLang="zh-CN" sz="2000" b="1" i="1" spc="800" dirty="0">
                  <a:latin typeface="微软雅黑" panose="020B0503020204020204" pitchFamily="34" charset="-122"/>
                  <a:ea typeface="微软雅黑" panose="020B0503020204020204" pitchFamily="34" charset="-122"/>
                  <a:cs typeface="Arial" panose="020B0604020202020204" pitchFamily="34" charset="0"/>
                </a:rPr>
                <a:t>X</a:t>
              </a:r>
              <a:r>
                <a:rPr lang="zh-CN" altLang="en-US" sz="2000" b="1" i="1" spc="800" dirty="0">
                  <a:latin typeface="微软雅黑" panose="020B0503020204020204" pitchFamily="34" charset="-122"/>
                  <a:ea typeface="微软雅黑" panose="020B0503020204020204" pitchFamily="34" charset="-122"/>
                  <a:cs typeface="Arial" panose="020B0604020202020204" pitchFamily="34" charset="0"/>
                </a:rPr>
                <a:t>小组</a:t>
              </a:r>
              <a:endParaRPr lang="zh-CN" altLang="en-US" sz="2000" b="1" i="1" spc="8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TextBox 76"/>
            <p:cNvSpPr txBox="1"/>
            <p:nvPr/>
          </p:nvSpPr>
          <p:spPr>
            <a:xfrm>
              <a:off x="6717436" y="3207406"/>
              <a:ext cx="2628979" cy="923330"/>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谢   谢</a:t>
              </a:r>
              <a:endParaRPr kumimoji="0" lang="zh-CN" altLang="en-US" sz="5400" b="1"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31" name="直接连接符 30"/>
          <p:cNvCxnSpPr/>
          <p:nvPr/>
        </p:nvCxnSpPr>
        <p:spPr>
          <a:xfrm flipH="1">
            <a:off x="10221277" y="1270133"/>
            <a:ext cx="863282"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0221277" y="5882773"/>
            <a:ext cx="863282"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084559" y="1191653"/>
            <a:ext cx="0" cy="461264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1490" y="5546549"/>
            <a:ext cx="1609020" cy="453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61257" y="301735"/>
            <a:ext cx="11437983" cy="61346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5306112" y="2002710"/>
            <a:ext cx="2156519" cy="548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402590" y="337185"/>
            <a:ext cx="3256915" cy="922020"/>
          </a:xfrm>
          <a:prstGeom prst="rect">
            <a:avLst/>
          </a:prstGeom>
          <a:noFill/>
        </p:spPr>
        <p:txBody>
          <a:bodyPr wrap="square" rtlCol="0">
            <a:spAutoFit/>
          </a:bodyPr>
          <a:lstStyle/>
          <a:p>
            <a:pPr algn="r"/>
            <a:r>
              <a:rPr lang="en-US" altLang="zh-CN" sz="5400" b="1" dirty="0">
                <a:latin typeface="微软雅黑" panose="020B0503020204020204" pitchFamily="34" charset="-122"/>
                <a:ea typeface="微软雅黑" panose="020B0503020204020204" pitchFamily="34" charset="-122"/>
              </a:rPr>
              <a:t>Content</a:t>
            </a:r>
            <a:endParaRPr lang="en-US" altLang="zh-CN" sz="5400" b="1" dirty="0">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12485" y="560218"/>
            <a:ext cx="1711754" cy="477838"/>
          </a:xfrm>
          <a:prstGeom prst="rect">
            <a:avLst/>
          </a:prstGeom>
        </p:spPr>
      </p:pic>
      <p:grpSp>
        <p:nvGrpSpPr>
          <p:cNvPr id="12" name="组合 3"/>
          <p:cNvGrpSpPr/>
          <p:nvPr/>
        </p:nvGrpSpPr>
        <p:grpSpPr>
          <a:xfrm>
            <a:off x="1558385" y="1364590"/>
            <a:ext cx="813340" cy="846340"/>
            <a:chOff x="617959" y="2125497"/>
            <a:chExt cx="938706" cy="938706"/>
          </a:xfrm>
          <a:solidFill>
            <a:srgbClr val="FAC90F"/>
          </a:solidFill>
          <a:scene3d>
            <a:camera prst="orthographicFront">
              <a:rot lat="0" lon="0" rev="0"/>
            </a:camera>
            <a:lightRig rig="glow" dir="t">
              <a:rot lat="0" lon="0" rev="4800000"/>
            </a:lightRig>
          </a:scene3d>
        </p:grpSpPr>
        <p:sp>
          <p:nvSpPr>
            <p:cNvPr id="14" name="椭圆 13"/>
            <p:cNvSpPr/>
            <p:nvPr/>
          </p:nvSpPr>
          <p:spPr>
            <a:xfrm>
              <a:off x="617959" y="2125497"/>
              <a:ext cx="938706" cy="938706"/>
            </a:xfrm>
            <a:prstGeom prst="ellipse">
              <a:avLst/>
            </a:prstGeom>
            <a:solidFill>
              <a:schemeClr val="accent2"/>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b="1"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911057" y="2299652"/>
              <a:ext cx="326061" cy="372982"/>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r>
                <a:rPr lang="en-US" altLang="zh-CN" sz="2000" b="1" dirty="0">
                  <a:solidFill>
                    <a:srgbClr val="FFFFFF"/>
                  </a:solidFill>
                  <a:latin typeface="微软雅黑" panose="020B0503020204020204" pitchFamily="34" charset="-122"/>
                  <a:ea typeface="微软雅黑" panose="020B0503020204020204" pitchFamily="34" charset="-122"/>
                  <a:cs typeface="+mn-ea"/>
                  <a:sym typeface="+mn-lt"/>
                </a:rPr>
                <a:t>1</a:t>
              </a:r>
              <a:endParaRPr lang="en-US" altLang="zh-CN" sz="2000" b="1" dirty="0">
                <a:solidFill>
                  <a:srgbClr val="FFFFFF"/>
                </a:solidFill>
                <a:latin typeface="微软雅黑" panose="020B0503020204020204" pitchFamily="34" charset="-122"/>
                <a:ea typeface="微软雅黑" panose="020B0503020204020204" pitchFamily="34" charset="-122"/>
                <a:cs typeface="+mn-ea"/>
                <a:sym typeface="+mn-lt"/>
              </a:endParaRPr>
            </a:p>
          </p:txBody>
        </p:sp>
      </p:grpSp>
      <p:sp>
        <p:nvSpPr>
          <p:cNvPr id="16" name="文本框 15"/>
          <p:cNvSpPr txBox="1"/>
          <p:nvPr/>
        </p:nvSpPr>
        <p:spPr>
          <a:xfrm>
            <a:off x="2600887" y="1401162"/>
            <a:ext cx="5324475"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小组成员</a:t>
            </a:r>
            <a:endParaRPr lang="zh-CN" altLang="en-US" sz="3600" b="1" dirty="0">
              <a:latin typeface="微软雅黑" panose="020B0503020204020204" pitchFamily="34" charset="-122"/>
              <a:ea typeface="微软雅黑" panose="020B0503020204020204" pitchFamily="34" charset="-122"/>
            </a:endParaRPr>
          </a:p>
        </p:txBody>
      </p:sp>
      <p:grpSp>
        <p:nvGrpSpPr>
          <p:cNvPr id="17" name="组合 4"/>
          <p:cNvGrpSpPr/>
          <p:nvPr/>
        </p:nvGrpSpPr>
        <p:grpSpPr>
          <a:xfrm>
            <a:off x="1558386" y="2371610"/>
            <a:ext cx="813340" cy="791681"/>
            <a:chOff x="4218359" y="2895818"/>
            <a:chExt cx="938706" cy="938706"/>
          </a:xfrm>
          <a:solidFill>
            <a:srgbClr val="35BCD9"/>
          </a:solidFill>
          <a:scene3d>
            <a:camera prst="orthographicFront">
              <a:rot lat="0" lon="0" rev="0"/>
            </a:camera>
            <a:lightRig rig="glow" dir="t">
              <a:rot lat="0" lon="0" rev="4800000"/>
            </a:lightRig>
          </a:scene3d>
        </p:grpSpPr>
        <p:sp>
          <p:nvSpPr>
            <p:cNvPr id="18" name="椭圆 17"/>
            <p:cNvSpPr/>
            <p:nvPr/>
          </p:nvSpPr>
          <p:spPr>
            <a:xfrm>
              <a:off x="4218359" y="2895818"/>
              <a:ext cx="938706" cy="938706"/>
            </a:xfrm>
            <a:prstGeom prst="ellipse">
              <a:avLst/>
            </a:prstGeom>
            <a:solidFill>
              <a:schemeClr val="accent3"/>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b="1"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9" name="矩形 18"/>
            <p:cNvSpPr/>
            <p:nvPr/>
          </p:nvSpPr>
          <p:spPr>
            <a:xfrm>
              <a:off x="4496046" y="3108938"/>
              <a:ext cx="383339" cy="474415"/>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r>
                <a:rPr lang="en-US" altLang="zh-CN" sz="2000" b="1" dirty="0">
                  <a:solidFill>
                    <a:srgbClr val="FFFFFF"/>
                  </a:solidFill>
                  <a:latin typeface="微软雅黑" panose="020B0503020204020204" pitchFamily="34" charset="-122"/>
                  <a:ea typeface="微软雅黑" panose="020B0503020204020204" pitchFamily="34" charset="-122"/>
                  <a:cs typeface="+mn-ea"/>
                  <a:sym typeface="+mn-lt"/>
                </a:rPr>
                <a:t>2</a:t>
              </a:r>
              <a:endParaRPr lang="en-US" altLang="zh-CN" sz="2000" b="1" dirty="0">
                <a:solidFill>
                  <a:srgbClr val="FFFFFF"/>
                </a:solidFill>
                <a:latin typeface="微软雅黑" panose="020B0503020204020204" pitchFamily="34" charset="-122"/>
                <a:ea typeface="微软雅黑" panose="020B0503020204020204" pitchFamily="34" charset="-122"/>
                <a:cs typeface="+mn-ea"/>
                <a:sym typeface="+mn-lt"/>
              </a:endParaRPr>
            </a:p>
          </p:txBody>
        </p:sp>
      </p:grpSp>
      <p:grpSp>
        <p:nvGrpSpPr>
          <p:cNvPr id="20" name="组合 3"/>
          <p:cNvGrpSpPr/>
          <p:nvPr/>
        </p:nvGrpSpPr>
        <p:grpSpPr>
          <a:xfrm>
            <a:off x="1551773" y="3429000"/>
            <a:ext cx="813340" cy="791681"/>
            <a:chOff x="617959" y="2125497"/>
            <a:chExt cx="938706" cy="938706"/>
          </a:xfrm>
          <a:solidFill>
            <a:srgbClr val="FAC90F"/>
          </a:solidFill>
          <a:scene3d>
            <a:camera prst="orthographicFront">
              <a:rot lat="0" lon="0" rev="0"/>
            </a:camera>
            <a:lightRig rig="glow" dir="t">
              <a:rot lat="0" lon="0" rev="4800000"/>
            </a:lightRig>
          </a:scene3d>
        </p:grpSpPr>
        <p:sp>
          <p:nvSpPr>
            <p:cNvPr id="21" name="椭圆 20"/>
            <p:cNvSpPr/>
            <p:nvPr/>
          </p:nvSpPr>
          <p:spPr>
            <a:xfrm>
              <a:off x="617959" y="2125497"/>
              <a:ext cx="938706" cy="938706"/>
            </a:xfrm>
            <a:prstGeom prst="ellipse">
              <a:avLst/>
            </a:prstGeom>
            <a:solidFill>
              <a:schemeClr val="accent2"/>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b="1"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882418" y="2299652"/>
              <a:ext cx="383339" cy="474415"/>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r>
                <a:rPr lang="en-US" altLang="zh-CN" sz="2000" b="1" dirty="0">
                  <a:solidFill>
                    <a:srgbClr val="FFFFFF"/>
                  </a:solidFill>
                  <a:latin typeface="微软雅黑" panose="020B0503020204020204" pitchFamily="34" charset="-122"/>
                  <a:ea typeface="微软雅黑" panose="020B0503020204020204" pitchFamily="34" charset="-122"/>
                  <a:cs typeface="+mn-ea"/>
                  <a:sym typeface="+mn-lt"/>
                </a:rPr>
                <a:t>3</a:t>
              </a:r>
              <a:endParaRPr lang="en-US" altLang="zh-CN" sz="2000" b="1" dirty="0">
                <a:solidFill>
                  <a:srgbClr val="FFFFFF"/>
                </a:solidFill>
                <a:latin typeface="微软雅黑" panose="020B0503020204020204" pitchFamily="34" charset="-122"/>
                <a:ea typeface="微软雅黑" panose="020B0503020204020204" pitchFamily="34" charset="-122"/>
                <a:cs typeface="+mn-ea"/>
                <a:sym typeface="+mn-lt"/>
              </a:endParaRPr>
            </a:p>
          </p:txBody>
        </p:sp>
      </p:grpSp>
      <p:grpSp>
        <p:nvGrpSpPr>
          <p:cNvPr id="23" name="组合 3"/>
          <p:cNvGrpSpPr/>
          <p:nvPr/>
        </p:nvGrpSpPr>
        <p:grpSpPr>
          <a:xfrm>
            <a:off x="1561730" y="5453651"/>
            <a:ext cx="809995" cy="813883"/>
            <a:chOff x="617959" y="2125497"/>
            <a:chExt cx="938706" cy="938706"/>
          </a:xfrm>
          <a:solidFill>
            <a:srgbClr val="FAC90F"/>
          </a:solidFill>
          <a:scene3d>
            <a:camera prst="orthographicFront">
              <a:rot lat="0" lon="0" rev="0"/>
            </a:camera>
            <a:lightRig rig="glow" dir="t">
              <a:rot lat="0" lon="0" rev="4800000"/>
            </a:lightRig>
          </a:scene3d>
        </p:grpSpPr>
        <p:sp>
          <p:nvSpPr>
            <p:cNvPr id="24" name="椭圆 23"/>
            <p:cNvSpPr/>
            <p:nvPr/>
          </p:nvSpPr>
          <p:spPr>
            <a:xfrm>
              <a:off x="617959" y="2125497"/>
              <a:ext cx="938706" cy="938706"/>
            </a:xfrm>
            <a:prstGeom prst="ellipse">
              <a:avLst/>
            </a:prstGeom>
            <a:solidFill>
              <a:schemeClr val="accent2"/>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b="1"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881627" y="2299652"/>
              <a:ext cx="384922" cy="461474"/>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r>
                <a:rPr lang="en-US" altLang="zh-CN" sz="2000" b="1" dirty="0">
                  <a:solidFill>
                    <a:srgbClr val="FFFFFF"/>
                  </a:solidFill>
                  <a:latin typeface="微软雅黑" panose="020B0503020204020204" pitchFamily="34" charset="-122"/>
                  <a:ea typeface="微软雅黑" panose="020B0503020204020204" pitchFamily="34" charset="-122"/>
                  <a:cs typeface="+mn-ea"/>
                  <a:sym typeface="+mn-lt"/>
                </a:rPr>
                <a:t>5</a:t>
              </a:r>
              <a:endParaRPr lang="en-US" altLang="zh-CN" sz="2000" b="1" dirty="0">
                <a:solidFill>
                  <a:srgbClr val="FFFFFF"/>
                </a:solidFill>
                <a:latin typeface="微软雅黑" panose="020B0503020204020204" pitchFamily="34" charset="-122"/>
                <a:ea typeface="微软雅黑" panose="020B0503020204020204" pitchFamily="34" charset="-122"/>
                <a:cs typeface="+mn-ea"/>
                <a:sym typeface="+mn-lt"/>
              </a:endParaRPr>
            </a:p>
          </p:txBody>
        </p:sp>
      </p:grpSp>
      <p:grpSp>
        <p:nvGrpSpPr>
          <p:cNvPr id="29" name="组合 4"/>
          <p:cNvGrpSpPr/>
          <p:nvPr/>
        </p:nvGrpSpPr>
        <p:grpSpPr>
          <a:xfrm>
            <a:off x="1558385" y="4426296"/>
            <a:ext cx="813340" cy="813883"/>
            <a:chOff x="4218359" y="2895818"/>
            <a:chExt cx="938706" cy="938706"/>
          </a:xfrm>
          <a:solidFill>
            <a:srgbClr val="35BCD9"/>
          </a:solidFill>
          <a:scene3d>
            <a:camera prst="orthographicFront">
              <a:rot lat="0" lon="0" rev="0"/>
            </a:camera>
            <a:lightRig rig="glow" dir="t">
              <a:rot lat="0" lon="0" rev="4800000"/>
            </a:lightRig>
          </a:scene3d>
        </p:grpSpPr>
        <p:sp>
          <p:nvSpPr>
            <p:cNvPr id="34" name="椭圆 33"/>
            <p:cNvSpPr/>
            <p:nvPr/>
          </p:nvSpPr>
          <p:spPr>
            <a:xfrm>
              <a:off x="4218359" y="2895818"/>
              <a:ext cx="938706" cy="938706"/>
            </a:xfrm>
            <a:prstGeom prst="ellipse">
              <a:avLst/>
            </a:prstGeom>
            <a:solidFill>
              <a:schemeClr val="accent3"/>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b="1"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6" name="矩形 35"/>
            <p:cNvSpPr/>
            <p:nvPr/>
          </p:nvSpPr>
          <p:spPr>
            <a:xfrm>
              <a:off x="4496046" y="3108938"/>
              <a:ext cx="383339" cy="437475"/>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r>
                <a:rPr lang="en-US" altLang="zh-CN" sz="2000" b="1" dirty="0">
                  <a:solidFill>
                    <a:srgbClr val="FFFFFF"/>
                  </a:solidFill>
                  <a:latin typeface="微软雅黑" panose="020B0503020204020204" pitchFamily="34" charset="-122"/>
                  <a:ea typeface="微软雅黑" panose="020B0503020204020204" pitchFamily="34" charset="-122"/>
                  <a:cs typeface="+mn-ea"/>
                  <a:sym typeface="+mn-lt"/>
                </a:rPr>
                <a:t>4</a:t>
              </a:r>
              <a:endParaRPr lang="en-US" altLang="zh-CN" sz="2000" b="1" dirty="0">
                <a:solidFill>
                  <a:srgbClr val="FFFFFF"/>
                </a:solidFill>
                <a:latin typeface="微软雅黑" panose="020B0503020204020204" pitchFamily="34" charset="-122"/>
                <a:ea typeface="微软雅黑" panose="020B0503020204020204" pitchFamily="34" charset="-122"/>
                <a:cs typeface="+mn-ea"/>
                <a:sym typeface="+mn-lt"/>
              </a:endParaRPr>
            </a:p>
          </p:txBody>
        </p:sp>
      </p:grpSp>
      <p:sp>
        <p:nvSpPr>
          <p:cNvPr id="37" name="文本框 36"/>
          <p:cNvSpPr txBox="1"/>
          <p:nvPr/>
        </p:nvSpPr>
        <p:spPr>
          <a:xfrm>
            <a:off x="2600886" y="2410604"/>
            <a:ext cx="5324475"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项目背景 </a:t>
            </a:r>
            <a:r>
              <a:rPr lang="en-US" altLang="zh-CN" sz="3600" b="1" dirty="0">
                <a:latin typeface="微软雅黑" panose="020B0503020204020204" pitchFamily="34" charset="-122"/>
                <a:ea typeface="微软雅黑" panose="020B0503020204020204" pitchFamily="34" charset="-122"/>
                <a:cs typeface="微软雅黑" panose="020B0503020204020204" pitchFamily="34" charset="-122"/>
              </a:rPr>
              <a:t>&amp; </a:t>
            </a: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简介</a:t>
            </a:r>
            <a:endParaRPr lang="zh-CN" altLang="en-US" sz="3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文本框 37"/>
          <p:cNvSpPr txBox="1"/>
          <p:nvPr/>
        </p:nvSpPr>
        <p:spPr>
          <a:xfrm>
            <a:off x="2607563" y="3462653"/>
            <a:ext cx="5324475"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项目主体内容</a:t>
            </a:r>
            <a:endParaRPr lang="zh-CN" altLang="en-US" sz="3600" b="1"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2600888" y="4504940"/>
            <a:ext cx="5324475"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项目演示</a:t>
            </a:r>
            <a:endParaRPr lang="zh-CN" altLang="en-US" sz="3600"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2600889" y="5481537"/>
            <a:ext cx="5324475"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后续改进方向</a:t>
            </a:r>
            <a:endParaRPr lang="zh-CN" altLang="en-US" sz="3600" b="1" dirty="0">
              <a:latin typeface="微软雅黑" panose="020B0503020204020204" pitchFamily="34" charset="-122"/>
              <a:ea typeface="微软雅黑" panose="020B0503020204020204" pitchFamily="34" charset="-122"/>
            </a:endParaRPr>
          </a:p>
        </p:txBody>
      </p:sp>
      <p:pic>
        <p:nvPicPr>
          <p:cNvPr id="42" name="图片占位符 6"/>
          <p:cNvPicPr>
            <a:picLocks noChangeAspect="1"/>
          </p:cNvPicPr>
          <p:nvPr/>
        </p:nvPicPr>
        <p:blipFill rotWithShape="1">
          <a:blip r:embed="rId2">
            <a:extLst>
              <a:ext uri="{28A0092B-C50C-407E-A947-70E740481C1C}">
                <a14:useLocalDpi xmlns:a14="http://schemas.microsoft.com/office/drawing/2010/main" val="0"/>
              </a:ext>
            </a:extLst>
          </a:blip>
          <a:srcRect l="18793" r="18793"/>
          <a:stretch>
            <a:fillRect/>
          </a:stretch>
        </p:blipFill>
        <p:spPr>
          <a:xfrm>
            <a:off x="8731978" y="3654138"/>
            <a:ext cx="3322071" cy="2994266"/>
          </a:xfrm>
          <a:prstGeom prst="flowChartAlternateProcess">
            <a:avLst/>
          </a:prstGeom>
        </p:spPr>
      </p:pic>
    </p:spTree>
  </p:cSld>
  <p:clrMapOvr>
    <a:masterClrMapping/>
  </p:clrMapOvr>
  <mc:AlternateContent xmlns:mc="http://schemas.openxmlformats.org/markup-compatibility/2006">
    <mc:Choice xmlns:p14="http://schemas.microsoft.com/office/powerpoint/2010/main" Requires="p14">
      <p:transition spd="med" p14:dur="700" advTm="4199">
        <p:fade/>
      </p:transition>
    </mc:Choice>
    <mc:Fallback>
      <p:transition spd="med" advTm="419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7094" t="5083" b="20048"/>
          <a:stretch>
            <a:fillRect/>
          </a:stretch>
        </p:blipFill>
        <p:spPr>
          <a:xfrm>
            <a:off x="0" y="-1"/>
            <a:ext cx="12192000" cy="6858001"/>
          </a:xfrm>
          <a:prstGeom prst="rect">
            <a:avLst/>
          </a:prstGeom>
        </p:spPr>
      </p:pic>
      <p:grpSp>
        <p:nvGrpSpPr>
          <p:cNvPr id="2" name="组合 1"/>
          <p:cNvGrpSpPr/>
          <p:nvPr/>
        </p:nvGrpSpPr>
        <p:grpSpPr>
          <a:xfrm>
            <a:off x="6955558" y="3871460"/>
            <a:ext cx="4615759" cy="1569395"/>
            <a:chOff x="1203150" y="2391795"/>
            <a:chExt cx="4615759" cy="1569395"/>
          </a:xfrm>
        </p:grpSpPr>
        <p:sp>
          <p:nvSpPr>
            <p:cNvPr id="20" name="Text Placeholder 5"/>
            <p:cNvSpPr txBox="1"/>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微软雅黑" panose="020B0503020204020204" pitchFamily="34" charset="-122"/>
                  <a:ea typeface="微软雅黑" panose="020B0503020204020204" pitchFamily="34" charset="-122"/>
                  <a:cs typeface="+mn-ea"/>
                  <a:sym typeface="+mn-lt"/>
                </a:rPr>
                <a:t>01</a:t>
              </a:r>
              <a:endParaRPr lang="en-US" altLang="zh-CN" sz="5400" b="1" dirty="0">
                <a:solidFill>
                  <a:schemeClr val="bg1"/>
                </a:solidFill>
                <a:latin typeface="微软雅黑" panose="020B0503020204020204" pitchFamily="34" charset="-122"/>
                <a:ea typeface="微软雅黑" panose="020B0503020204020204" pitchFamily="34" charset="-122"/>
                <a:cs typeface="+mn-ea"/>
                <a:sym typeface="+mn-lt"/>
              </a:endParaRPr>
            </a:p>
          </p:txBody>
        </p:sp>
        <p:cxnSp>
          <p:nvCxnSpPr>
            <p:cNvPr id="30" name="Straight Connector 11"/>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p:cNvSpPr/>
            <p:nvPr/>
          </p:nvSpPr>
          <p:spPr>
            <a:xfrm>
              <a:off x="2481908" y="2391795"/>
              <a:ext cx="2492990" cy="830997"/>
            </a:xfrm>
            <a:prstGeom prst="rect">
              <a:avLst/>
            </a:prstGeom>
          </p:spPr>
          <p:txBody>
            <a:bodyPr wrap="none">
              <a:spAutoFit/>
            </a:bodyPr>
            <a:lstStyle/>
            <a:p>
              <a:r>
                <a:rPr lang="zh-CN" altLang="en-US" sz="4800" b="1" spc="-3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rPr>
                <a:t>小组成员</a:t>
              </a:r>
              <a:endParaRPr lang="zh-CN" altLang="en-US" sz="4800" b="1" spc="-3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endParaRPr>
            </a:p>
          </p:txBody>
        </p:sp>
        <p:sp>
          <p:nvSpPr>
            <p:cNvPr id="21" name="矩形8435759"/>
            <p:cNvSpPr/>
            <p:nvPr/>
          </p:nvSpPr>
          <p:spPr>
            <a:xfrm>
              <a:off x="1203150" y="3499525"/>
              <a:ext cx="4615759" cy="461665"/>
            </a:xfrm>
            <a:prstGeom prst="rect">
              <a:avLst/>
            </a:prstGeom>
          </p:spPr>
          <p:txBody>
            <a:bodyPr wrap="square">
              <a:spAutoFit/>
            </a:bodyPr>
            <a:lstStyle/>
            <a:p>
              <a:pPr algn="just"/>
              <a:endParaRPr lang="en-US" altLang="zh-CN" sz="2400" spc="-3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endParaRPr>
            </a:p>
          </p:txBody>
        </p:sp>
      </p:gr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169" y="538843"/>
            <a:ext cx="1758315" cy="495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28">
        <p:fade/>
      </p:transition>
    </mc:Choice>
    <mc:Fallback>
      <p:transition spd="med" advTm="228">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1" name="直接连接符 32"/>
          <p:cNvCxnSpPr/>
          <p:nvPr/>
        </p:nvCxnSpPr>
        <p:spPr>
          <a:xfrm>
            <a:off x="0" y="2851085"/>
            <a:ext cx="1542697"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grpSp>
      <p:sp>
        <p:nvSpPr>
          <p:cNvPr id="51" name="矩形 50"/>
          <p:cNvSpPr/>
          <p:nvPr/>
        </p:nvSpPr>
        <p:spPr>
          <a:xfrm>
            <a:off x="1139825" y="2128839"/>
            <a:ext cx="2152165" cy="274361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52" name="文本框 12"/>
          <p:cNvSpPr txBox="1">
            <a:spLocks noChangeArrowheads="1"/>
          </p:cNvSpPr>
          <p:nvPr/>
        </p:nvSpPr>
        <p:spPr bwMode="auto">
          <a:xfrm>
            <a:off x="3826924" y="1553897"/>
            <a:ext cx="6827736" cy="655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just">
              <a:lnSpc>
                <a:spcPct val="150000"/>
              </a:lnSpc>
              <a:defRPr/>
            </a:pPr>
            <a:r>
              <a:rPr lang="en-US" altLang="zh-CN" sz="2800" b="1" dirty="0">
                <a:solidFill>
                  <a:schemeClr val="accent2">
                    <a:lumMod val="75000"/>
                  </a:schemeClr>
                </a:solidFill>
                <a:latin typeface="微软雅黑" panose="020B0503020204020204" pitchFamily="34" charset="-122"/>
              </a:rPr>
              <a:t>XXX</a:t>
            </a:r>
            <a:r>
              <a:rPr lang="zh-CN" altLang="en-US" sz="2800" b="1" dirty="0">
                <a:solidFill>
                  <a:schemeClr val="accent2">
                    <a:lumMod val="75000"/>
                  </a:schemeClr>
                </a:solidFill>
                <a:latin typeface="微软雅黑" panose="020B0503020204020204" pitchFamily="34" charset="-122"/>
              </a:rPr>
              <a:t> </a:t>
            </a:r>
            <a:r>
              <a:rPr lang="en-US" altLang="zh-CN" sz="2800" b="1" dirty="0">
                <a:solidFill>
                  <a:schemeClr val="accent2">
                    <a:lumMod val="75000"/>
                  </a:schemeClr>
                </a:solidFill>
                <a:latin typeface="微软雅黑" panose="020B0503020204020204" pitchFamily="34" charset="-122"/>
              </a:rPr>
              <a:t>XXXXXXXXXX</a:t>
            </a:r>
            <a:endParaRPr lang="en-US" altLang="zh-CN" sz="2800" b="1" dirty="0">
              <a:solidFill>
                <a:schemeClr val="accent2">
                  <a:lumMod val="75000"/>
                </a:schemeClr>
              </a:solidFill>
              <a:latin typeface="微软雅黑" panose="020B0503020204020204" pitchFamily="34" charset="-122"/>
            </a:endParaRPr>
          </a:p>
          <a:p>
            <a:pPr algn="just">
              <a:lnSpc>
                <a:spcPct val="150000"/>
              </a:lnSpc>
              <a:defRPr/>
            </a:pPr>
            <a:r>
              <a:rPr lang="en-US" altLang="zh-CN" sz="2800" b="1" dirty="0">
                <a:solidFill>
                  <a:schemeClr val="accent2">
                    <a:lumMod val="75000"/>
                  </a:schemeClr>
                </a:solidFill>
                <a:latin typeface="微软雅黑" panose="020B0503020204020204" pitchFamily="34" charset="-122"/>
                <a:sym typeface="+mn-ea"/>
              </a:rPr>
              <a:t>XXX</a:t>
            </a:r>
            <a:r>
              <a:rPr lang="zh-CN" altLang="en-US" sz="2800" b="1" dirty="0">
                <a:solidFill>
                  <a:schemeClr val="accent2">
                    <a:lumMod val="75000"/>
                  </a:schemeClr>
                </a:solidFill>
                <a:latin typeface="微软雅黑" panose="020B0503020204020204" pitchFamily="34" charset="-122"/>
                <a:sym typeface="+mn-ea"/>
              </a:rPr>
              <a:t> </a:t>
            </a:r>
            <a:r>
              <a:rPr lang="en-US" altLang="zh-CN" sz="2800" b="1" dirty="0">
                <a:solidFill>
                  <a:schemeClr val="accent2">
                    <a:lumMod val="75000"/>
                  </a:schemeClr>
                </a:solidFill>
                <a:latin typeface="微软雅黑" panose="020B0503020204020204" pitchFamily="34" charset="-122"/>
                <a:sym typeface="+mn-ea"/>
              </a:rPr>
              <a:t>XXXXXXXXXX</a:t>
            </a:r>
            <a:endParaRPr lang="en-US" altLang="zh-CN" sz="2800" b="1" dirty="0">
              <a:solidFill>
                <a:schemeClr val="accent2">
                  <a:lumMod val="75000"/>
                </a:schemeClr>
              </a:solidFill>
              <a:latin typeface="微软雅黑" panose="020B0503020204020204" pitchFamily="34" charset="-122"/>
            </a:endParaRPr>
          </a:p>
          <a:p>
            <a:pPr algn="just">
              <a:lnSpc>
                <a:spcPct val="150000"/>
              </a:lnSpc>
              <a:defRPr/>
            </a:pPr>
            <a:r>
              <a:rPr lang="en-US" altLang="zh-CN" sz="2800" b="1" dirty="0">
                <a:solidFill>
                  <a:schemeClr val="accent2">
                    <a:lumMod val="75000"/>
                  </a:schemeClr>
                </a:solidFill>
                <a:latin typeface="微软雅黑" panose="020B0503020204020204" pitchFamily="34" charset="-122"/>
                <a:sym typeface="+mn-ea"/>
              </a:rPr>
              <a:t>XXX</a:t>
            </a:r>
            <a:r>
              <a:rPr lang="zh-CN" altLang="en-US" sz="2800" b="1" dirty="0">
                <a:solidFill>
                  <a:schemeClr val="accent2">
                    <a:lumMod val="75000"/>
                  </a:schemeClr>
                </a:solidFill>
                <a:latin typeface="微软雅黑" panose="020B0503020204020204" pitchFamily="34" charset="-122"/>
                <a:sym typeface="+mn-ea"/>
              </a:rPr>
              <a:t> </a:t>
            </a:r>
            <a:r>
              <a:rPr lang="en-US" altLang="zh-CN" sz="2800" b="1" dirty="0">
                <a:solidFill>
                  <a:schemeClr val="accent2">
                    <a:lumMod val="75000"/>
                  </a:schemeClr>
                </a:solidFill>
                <a:latin typeface="微软雅黑" panose="020B0503020204020204" pitchFamily="34" charset="-122"/>
                <a:sym typeface="+mn-ea"/>
              </a:rPr>
              <a:t>XXXXXXXXXX</a:t>
            </a:r>
            <a:endParaRPr lang="en-US" altLang="zh-CN" sz="2800" b="1" dirty="0">
              <a:solidFill>
                <a:schemeClr val="accent2">
                  <a:lumMod val="75000"/>
                </a:schemeClr>
              </a:solidFill>
              <a:latin typeface="微软雅黑" panose="020B0503020204020204" pitchFamily="34" charset="-122"/>
            </a:endParaRPr>
          </a:p>
          <a:p>
            <a:pPr algn="just">
              <a:lnSpc>
                <a:spcPct val="150000"/>
              </a:lnSpc>
              <a:defRPr/>
            </a:pPr>
            <a:r>
              <a:rPr lang="en-US" altLang="zh-CN" sz="2800" b="1" dirty="0">
                <a:solidFill>
                  <a:schemeClr val="accent2">
                    <a:lumMod val="75000"/>
                  </a:schemeClr>
                </a:solidFill>
                <a:latin typeface="微软雅黑" panose="020B0503020204020204" pitchFamily="34" charset="-122"/>
                <a:sym typeface="+mn-ea"/>
              </a:rPr>
              <a:t>XXX</a:t>
            </a:r>
            <a:r>
              <a:rPr lang="zh-CN" altLang="en-US" sz="2800" b="1" dirty="0">
                <a:solidFill>
                  <a:schemeClr val="accent2">
                    <a:lumMod val="75000"/>
                  </a:schemeClr>
                </a:solidFill>
                <a:latin typeface="微软雅黑" panose="020B0503020204020204" pitchFamily="34" charset="-122"/>
                <a:sym typeface="+mn-ea"/>
              </a:rPr>
              <a:t> </a:t>
            </a:r>
            <a:r>
              <a:rPr lang="en-US" altLang="zh-CN" sz="2800" b="1" dirty="0">
                <a:solidFill>
                  <a:schemeClr val="accent2">
                    <a:lumMod val="75000"/>
                  </a:schemeClr>
                </a:solidFill>
                <a:latin typeface="微软雅黑" panose="020B0503020204020204" pitchFamily="34" charset="-122"/>
                <a:sym typeface="+mn-ea"/>
              </a:rPr>
              <a:t>XXXXXXXXXX</a:t>
            </a:r>
            <a:endParaRPr lang="en-US" altLang="zh-CN" sz="2800" b="1" dirty="0">
              <a:solidFill>
                <a:schemeClr val="accent2">
                  <a:lumMod val="75000"/>
                </a:schemeClr>
              </a:solidFill>
              <a:latin typeface="微软雅黑" panose="020B0503020204020204" pitchFamily="34" charset="-122"/>
            </a:endParaRPr>
          </a:p>
          <a:p>
            <a:pPr algn="just">
              <a:lnSpc>
                <a:spcPct val="150000"/>
              </a:lnSpc>
              <a:defRPr/>
            </a:pPr>
            <a:r>
              <a:rPr lang="en-US" altLang="zh-CN" sz="2800" b="1" dirty="0">
                <a:solidFill>
                  <a:schemeClr val="accent2">
                    <a:lumMod val="75000"/>
                  </a:schemeClr>
                </a:solidFill>
                <a:latin typeface="微软雅黑" panose="020B0503020204020204" pitchFamily="34" charset="-122"/>
                <a:sym typeface="+mn-ea"/>
              </a:rPr>
              <a:t>XXX</a:t>
            </a:r>
            <a:r>
              <a:rPr lang="zh-CN" altLang="en-US" sz="2800" b="1" dirty="0">
                <a:solidFill>
                  <a:schemeClr val="accent2">
                    <a:lumMod val="75000"/>
                  </a:schemeClr>
                </a:solidFill>
                <a:latin typeface="微软雅黑" panose="020B0503020204020204" pitchFamily="34" charset="-122"/>
                <a:sym typeface="+mn-ea"/>
              </a:rPr>
              <a:t> </a:t>
            </a:r>
            <a:r>
              <a:rPr lang="en-US" altLang="zh-CN" sz="2800" b="1" dirty="0">
                <a:solidFill>
                  <a:schemeClr val="accent2">
                    <a:lumMod val="75000"/>
                  </a:schemeClr>
                </a:solidFill>
                <a:latin typeface="微软雅黑" panose="020B0503020204020204" pitchFamily="34" charset="-122"/>
                <a:sym typeface="+mn-ea"/>
              </a:rPr>
              <a:t>XXXXXXXXXX</a:t>
            </a:r>
            <a:endParaRPr lang="en-US" altLang="zh-CN" sz="2800" b="1" dirty="0">
              <a:solidFill>
                <a:schemeClr val="accent2">
                  <a:lumMod val="75000"/>
                </a:schemeClr>
              </a:solidFill>
              <a:latin typeface="微软雅黑" panose="020B0503020204020204" pitchFamily="34" charset="-122"/>
            </a:endParaRPr>
          </a:p>
          <a:p>
            <a:pPr algn="just">
              <a:lnSpc>
                <a:spcPct val="150000"/>
              </a:lnSpc>
              <a:defRPr/>
            </a:pPr>
            <a:r>
              <a:rPr lang="en-US" altLang="zh-CN" sz="2800" b="1" dirty="0">
                <a:solidFill>
                  <a:schemeClr val="accent2">
                    <a:lumMod val="75000"/>
                  </a:schemeClr>
                </a:solidFill>
                <a:latin typeface="微软雅黑" panose="020B0503020204020204" pitchFamily="34" charset="-122"/>
                <a:sym typeface="+mn-ea"/>
              </a:rPr>
              <a:t>XXX</a:t>
            </a:r>
            <a:r>
              <a:rPr lang="zh-CN" altLang="en-US" sz="2800" b="1" dirty="0">
                <a:solidFill>
                  <a:schemeClr val="accent2">
                    <a:lumMod val="75000"/>
                  </a:schemeClr>
                </a:solidFill>
                <a:latin typeface="微软雅黑" panose="020B0503020204020204" pitchFamily="34" charset="-122"/>
                <a:sym typeface="+mn-ea"/>
              </a:rPr>
              <a:t> </a:t>
            </a:r>
            <a:r>
              <a:rPr lang="en-US" altLang="zh-CN" sz="2800" b="1" dirty="0">
                <a:solidFill>
                  <a:schemeClr val="accent2">
                    <a:lumMod val="75000"/>
                  </a:schemeClr>
                </a:solidFill>
                <a:latin typeface="微软雅黑" panose="020B0503020204020204" pitchFamily="34" charset="-122"/>
                <a:sym typeface="+mn-ea"/>
              </a:rPr>
              <a:t>XXXXXXXXXX</a:t>
            </a:r>
            <a:endParaRPr lang="en-US" altLang="zh-CN" sz="2800" b="1" dirty="0">
              <a:solidFill>
                <a:schemeClr val="accent2">
                  <a:lumMod val="75000"/>
                </a:schemeClr>
              </a:solidFill>
              <a:latin typeface="微软雅黑" panose="020B0503020204020204" pitchFamily="34" charset="-122"/>
              <a:sym typeface="+mn-ea"/>
            </a:endParaRPr>
          </a:p>
          <a:p>
            <a:pPr algn="just">
              <a:lnSpc>
                <a:spcPct val="150000"/>
              </a:lnSpc>
              <a:defRPr/>
            </a:pPr>
            <a:r>
              <a:rPr lang="en-US" altLang="zh-CN" sz="2800" b="1" dirty="0">
                <a:solidFill>
                  <a:schemeClr val="accent2">
                    <a:lumMod val="75000"/>
                  </a:schemeClr>
                </a:solidFill>
                <a:latin typeface="微软雅黑" panose="020B0503020204020204" pitchFamily="34" charset="-122"/>
                <a:sym typeface="+mn-ea"/>
              </a:rPr>
              <a:t>XX  </a:t>
            </a:r>
            <a:r>
              <a:rPr lang="zh-CN" altLang="en-US" sz="2800" b="1" dirty="0">
                <a:solidFill>
                  <a:schemeClr val="accent2">
                    <a:lumMod val="75000"/>
                  </a:schemeClr>
                </a:solidFill>
                <a:latin typeface="微软雅黑" panose="020B0503020204020204" pitchFamily="34" charset="-122"/>
                <a:sym typeface="+mn-ea"/>
              </a:rPr>
              <a:t> </a:t>
            </a:r>
            <a:r>
              <a:rPr lang="en-US" altLang="zh-CN" sz="2800" b="1" dirty="0">
                <a:solidFill>
                  <a:schemeClr val="accent2">
                    <a:lumMod val="75000"/>
                  </a:schemeClr>
                </a:solidFill>
                <a:latin typeface="微软雅黑" panose="020B0503020204020204" pitchFamily="34" charset="-122"/>
                <a:sym typeface="+mn-ea"/>
              </a:rPr>
              <a:t>XXXXXXXXXX</a:t>
            </a:r>
            <a:endParaRPr lang="en-US" altLang="zh-CN" sz="2800" b="1" dirty="0">
              <a:solidFill>
                <a:schemeClr val="accent2">
                  <a:lumMod val="75000"/>
                </a:schemeClr>
              </a:solidFill>
              <a:latin typeface="微软雅黑" panose="020B0503020204020204" pitchFamily="34" charset="-122"/>
            </a:endParaRPr>
          </a:p>
          <a:p>
            <a:pPr algn="just">
              <a:lnSpc>
                <a:spcPct val="150000"/>
              </a:lnSpc>
              <a:defRPr/>
            </a:pPr>
            <a:endParaRPr lang="en-US" altLang="zh-CN" sz="2800" b="1" dirty="0">
              <a:solidFill>
                <a:schemeClr val="accent2">
                  <a:lumMod val="75000"/>
                </a:schemeClr>
              </a:solidFill>
              <a:latin typeface="微软雅黑" panose="020B0503020204020204" pitchFamily="34" charset="-122"/>
            </a:endParaRPr>
          </a:p>
          <a:p>
            <a:pPr algn="just">
              <a:lnSpc>
                <a:spcPct val="150000"/>
              </a:lnSpc>
              <a:defRPr/>
            </a:pPr>
            <a:endParaRPr lang="en-US" altLang="zh-CN" sz="2800" b="1" dirty="0">
              <a:solidFill>
                <a:schemeClr val="accent2">
                  <a:lumMod val="75000"/>
                </a:schemeClr>
              </a:solidFill>
              <a:latin typeface="微软雅黑" panose="020B0503020204020204" pitchFamily="34" charset="-122"/>
            </a:endParaRPr>
          </a:p>
          <a:p>
            <a:pPr algn="just">
              <a:lnSpc>
                <a:spcPct val="150000"/>
              </a:lnSpc>
              <a:defRPr/>
            </a:pPr>
            <a:r>
              <a:rPr lang="en-US" altLang="zh-CN" sz="2800" b="1" dirty="0">
                <a:solidFill>
                  <a:schemeClr val="accent2">
                    <a:lumMod val="75000"/>
                  </a:schemeClr>
                </a:solidFill>
                <a:latin typeface="微软雅黑" panose="020B0503020204020204" pitchFamily="34" charset="-122"/>
              </a:rPr>
              <a:t> </a:t>
            </a:r>
            <a:endParaRPr lang="en-US" altLang="zh-CN" sz="2800" b="1" dirty="0">
              <a:solidFill>
                <a:schemeClr val="accent2">
                  <a:lumMod val="75000"/>
                </a:schemeClr>
              </a:solidFill>
              <a:latin typeface="微软雅黑" panose="020B0503020204020204" pitchFamily="34" charset="-122"/>
            </a:endParaRPr>
          </a:p>
        </p:txBody>
      </p:sp>
      <p:pic>
        <p:nvPicPr>
          <p:cNvPr id="57" name="图片 56"/>
          <p:cNvPicPr>
            <a:picLocks noChangeAspect="1" noChangeArrowheads="1"/>
          </p:cNvPicPr>
          <p:nvPr/>
        </p:nvPicPr>
        <p:blipFill>
          <a:blip r:embed="rId1">
            <a:extLst>
              <a:ext uri="{28A0092B-C50C-407E-A947-70E740481C1C}">
                <a14:useLocalDpi xmlns:a14="http://schemas.microsoft.com/office/drawing/2010/main" val="0"/>
              </a:ext>
            </a:extLst>
          </a:blip>
          <a:srcRect t="14695" b="14695"/>
          <a:stretch>
            <a:fillRect/>
          </a:stretch>
        </p:blipFill>
        <p:spPr bwMode="auto">
          <a:xfrm>
            <a:off x="552269" y="1494551"/>
            <a:ext cx="2187452" cy="274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直接连接符 19"/>
          <p:cNvCxnSpPr/>
          <p:nvPr/>
        </p:nvCxnSpPr>
        <p:spPr>
          <a:xfrm>
            <a:off x="740229" y="6390368"/>
            <a:ext cx="1103226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r>
              <a:rPr lang="en-US" altLang="zh-CN" sz="4000" b="1" dirty="0">
                <a:solidFill>
                  <a:srgbClr val="262626"/>
                </a:solidFill>
                <a:latin typeface="微软雅黑" panose="020B0503020204020204" pitchFamily="34" charset="-122"/>
                <a:sym typeface="微软雅黑" panose="020B0503020204020204" pitchFamily="34" charset="-122"/>
              </a:rPr>
              <a:t>1.</a:t>
            </a:r>
            <a:r>
              <a:rPr lang="zh-CN" altLang="en-US" sz="4000" b="1" dirty="0">
                <a:solidFill>
                  <a:srgbClr val="262626"/>
                </a:solidFill>
                <a:latin typeface="微软雅黑" panose="020B0503020204020204" pitchFamily="34" charset="-122"/>
                <a:sym typeface="微软雅黑" panose="020B0503020204020204" pitchFamily="34" charset="-122"/>
              </a:rPr>
              <a:t>小组成员</a:t>
            </a:r>
            <a:endParaRPr lang="en-US" altLang="zh-CN" sz="4000" b="1" dirty="0">
              <a:solidFill>
                <a:srgbClr val="262626"/>
              </a:solidFill>
              <a:latin typeface="微软雅黑" panose="020B0503020204020204" pitchFamily="34" charset="-122"/>
              <a:sym typeface="微软雅黑" panose="020B0503020204020204" pitchFamily="34" charset="-122"/>
            </a:endParaRPr>
          </a:p>
        </p:txBody>
      </p:sp>
      <p:sp>
        <p:nvSpPr>
          <p:cNvPr id="3" name="文本框 2"/>
          <p:cNvSpPr txBox="1"/>
          <p:nvPr/>
        </p:nvSpPr>
        <p:spPr>
          <a:xfrm>
            <a:off x="3836313" y="4083685"/>
            <a:ext cx="3718923" cy="1014730"/>
          </a:xfrm>
          <a:prstGeom prst="rect">
            <a:avLst/>
          </a:prstGeom>
          <a:noFill/>
        </p:spPr>
        <p:txBody>
          <a:bodyPr wrap="square" rtlCol="0">
            <a:spAutoFit/>
          </a:bodyPr>
          <a:lstStyle/>
          <a:p>
            <a:pPr indent="0" algn="just">
              <a:lnSpc>
                <a:spcPct val="150000"/>
              </a:lnSpc>
              <a:buFont typeface="Arial" panose="020B0604020202020204" pitchFamily="34" charset="0"/>
              <a:buNone/>
              <a:defRPr/>
            </a:pPr>
            <a:r>
              <a:rPr lang="en-US" altLang="zh-CN" sz="28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8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467">
        <p:fade/>
      </p:transition>
    </mc:Choice>
    <mc:Fallback>
      <p:transition spd="med" advTm="46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t="7497" b="5284"/>
          <a:stretch>
            <a:fillRect/>
          </a:stretch>
        </p:blipFill>
        <p:spPr>
          <a:xfrm>
            <a:off x="-31972" y="0"/>
            <a:ext cx="12223971" cy="6945013"/>
          </a:xfrm>
          <a:prstGeom prst="rect">
            <a:avLst/>
          </a:prstGeom>
        </p:spPr>
      </p:pic>
      <p:sp>
        <p:nvSpPr>
          <p:cNvPr id="20" name="Text Placeholder 5"/>
          <p:cNvSpPr txBox="1"/>
          <p:nvPr/>
        </p:nvSpPr>
        <p:spPr>
          <a:xfrm>
            <a:off x="1203150" y="2431443"/>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微软雅黑" panose="020B0503020204020204" pitchFamily="34" charset="-122"/>
                <a:ea typeface="微软雅黑" panose="020B0503020204020204" pitchFamily="34" charset="-122"/>
                <a:cs typeface="+mn-ea"/>
                <a:sym typeface="+mn-lt"/>
              </a:rPr>
              <a:t>02</a:t>
            </a:r>
            <a:endParaRPr lang="en-US" altLang="zh-CN" sz="5400" b="1" dirty="0">
              <a:solidFill>
                <a:schemeClr val="bg1"/>
              </a:solidFill>
              <a:latin typeface="微软雅黑" panose="020B0503020204020204" pitchFamily="34" charset="-122"/>
              <a:ea typeface="微软雅黑" panose="020B0503020204020204" pitchFamily="34" charset="-122"/>
              <a:cs typeface="+mn-ea"/>
              <a:sym typeface="+mn-lt"/>
            </a:endParaRPr>
          </a:p>
        </p:txBody>
      </p:sp>
      <p:cxnSp>
        <p:nvCxnSpPr>
          <p:cNvPr id="30" name="Straight Connector 11"/>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p:cNvSpPr/>
          <p:nvPr/>
        </p:nvSpPr>
        <p:spPr>
          <a:xfrm>
            <a:off x="2481908" y="2391795"/>
            <a:ext cx="4075155" cy="830997"/>
          </a:xfrm>
          <a:prstGeom prst="rect">
            <a:avLst/>
          </a:prstGeom>
        </p:spPr>
        <p:txBody>
          <a:bodyPr wrap="none">
            <a:spAutoFit/>
          </a:bodyPr>
          <a:lstStyle/>
          <a:p>
            <a:r>
              <a:rPr lang="zh-CN" altLang="en-US" sz="48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思源黑体" panose="020B0500000000090000" pitchFamily="34" charset="-122"/>
              </a:rPr>
              <a:t>项目背景</a:t>
            </a:r>
            <a:r>
              <a:rPr lang="en-US" altLang="zh-CN" sz="48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思源黑体" panose="020B0500000000090000" pitchFamily="34" charset="-122"/>
              </a:rPr>
              <a:t>&amp;</a:t>
            </a:r>
            <a:r>
              <a:rPr lang="zh-CN" altLang="en-US" sz="48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思源黑体" panose="020B0500000000090000" pitchFamily="34" charset="-122"/>
              </a:rPr>
              <a:t>简介</a:t>
            </a:r>
            <a:endParaRPr lang="en-US" altLang="zh-CN" sz="48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思源黑体" panose="020B0500000000090000"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4212" y="6123214"/>
            <a:ext cx="1758315" cy="495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113">
        <p:fade/>
      </p:transition>
    </mc:Choice>
    <mc:Fallback>
      <p:transition spd="med" advTm="511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Group 6"/>
          <p:cNvGrpSpPr/>
          <p:nvPr/>
        </p:nvGrpSpPr>
        <p:grpSpPr>
          <a:xfrm>
            <a:off x="1264709" y="1182041"/>
            <a:ext cx="10654458" cy="1342719"/>
            <a:chOff x="7579094" y="2209202"/>
            <a:chExt cx="8993156" cy="1193231"/>
          </a:xfrm>
        </p:grpSpPr>
        <p:sp>
          <p:nvSpPr>
            <p:cNvPr id="8" name="Rectangle 7"/>
            <p:cNvSpPr/>
            <p:nvPr/>
          </p:nvSpPr>
          <p:spPr>
            <a:xfrm>
              <a:off x="7579094" y="2209202"/>
              <a:ext cx="3836302" cy="573333"/>
            </a:xfrm>
            <a:prstGeom prst="rect">
              <a:avLst/>
            </a:prstGeom>
          </p:spPr>
          <p:txBody>
            <a:bodyPr wrap="square">
              <a:spAutoFit/>
            </a:bodyPr>
            <a:lstStyle/>
            <a:p>
              <a:pPr algn="just" eaLnBrk="1" fontAlgn="auto" hangingPunct="1">
                <a:lnSpc>
                  <a:spcPct val="150000"/>
                </a:lnSpc>
                <a:spcBef>
                  <a:spcPts val="0"/>
                </a:spcBef>
                <a:spcAft>
                  <a:spcPts val="0"/>
                </a:spcAft>
                <a:defRPr/>
              </a:pPr>
              <a:r>
                <a:rPr lang="en-US" altLang="zh-CN" sz="2400" b="1" dirty="0">
                  <a:latin typeface="微软雅黑" panose="020B0503020204020204" pitchFamily="34" charset="-122"/>
                  <a:ea typeface="微软雅黑" panose="020B0503020204020204" pitchFamily="34" charset="-122"/>
                  <a:cs typeface="+mn-ea"/>
                  <a:sym typeface="+mn-lt"/>
                </a:rPr>
                <a:t>LLM</a:t>
              </a:r>
              <a:endParaRPr lang="en-US" altLang="zh-CN" sz="2400" b="1" dirty="0">
                <a:latin typeface="微软雅黑" panose="020B0503020204020204" pitchFamily="34" charset="-122"/>
                <a:ea typeface="微软雅黑" panose="020B0503020204020204" pitchFamily="34" charset="-122"/>
                <a:cs typeface="+mn-ea"/>
                <a:sym typeface="+mn-lt"/>
              </a:endParaRPr>
            </a:p>
          </p:txBody>
        </p:sp>
        <p:sp>
          <p:nvSpPr>
            <p:cNvPr id="9" name="Rectangle 8"/>
            <p:cNvSpPr/>
            <p:nvPr/>
          </p:nvSpPr>
          <p:spPr>
            <a:xfrm>
              <a:off x="7616875" y="2583064"/>
              <a:ext cx="8955375" cy="819369"/>
            </a:xfrm>
            <a:prstGeom prst="rect">
              <a:avLst/>
            </a:prstGeom>
          </p:spPr>
          <p:txBody>
            <a:bodyPr wrap="square">
              <a:spAutoFit/>
            </a:bodyPr>
            <a:lstStyle/>
            <a:p>
              <a:pPr algn="just">
                <a:lnSpc>
                  <a:spcPct val="15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继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OpenAI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推出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ChatGPT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大受欢迎后，市面上出现了各种各样的开源和闭源大语言模型（LLM, Large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Language Model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），如何在各种下游任务上</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充分利用大语言模型的能力</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成为了当前的热点问题。</a:t>
              </a:r>
              <a:endParaRPr lang="id-ID" altLang="zh-CN"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sp>
        <p:nvSpPr>
          <p:cNvPr id="13" name="Freeform 166"/>
          <p:cNvSpPr>
            <a:spLocks noChangeArrowheads="1"/>
          </p:cNvSpPr>
          <p:nvPr/>
        </p:nvSpPr>
        <p:spPr bwMode="auto">
          <a:xfrm>
            <a:off x="550766" y="2576931"/>
            <a:ext cx="457689" cy="425761"/>
          </a:xfrm>
          <a:custGeom>
            <a:avLst/>
            <a:gdLst>
              <a:gd name="T0" fmla="*/ 16226 w 634"/>
              <a:gd name="T1" fmla="*/ 37139 h 634"/>
              <a:gd name="T2" fmla="*/ 16226 w 634"/>
              <a:gd name="T3" fmla="*/ 37139 h 634"/>
              <a:gd name="T4" fmla="*/ 37140 w 634"/>
              <a:gd name="T5" fmla="*/ 15865 h 634"/>
              <a:gd name="T6" fmla="*/ 53367 w 634"/>
              <a:gd name="T7" fmla="*/ 15865 h 634"/>
              <a:gd name="T8" fmla="*/ 53367 w 634"/>
              <a:gd name="T9" fmla="*/ 0 h 634"/>
              <a:gd name="T10" fmla="*/ 37140 w 634"/>
              <a:gd name="T11" fmla="*/ 0 h 634"/>
              <a:gd name="T12" fmla="*/ 0 w 634"/>
              <a:gd name="T13" fmla="*/ 37139 h 634"/>
              <a:gd name="T14" fmla="*/ 0 w 634"/>
              <a:gd name="T15" fmla="*/ 53004 h 634"/>
              <a:gd name="T16" fmla="*/ 16226 w 634"/>
              <a:gd name="T17" fmla="*/ 53004 h 634"/>
              <a:gd name="T18" fmla="*/ 16226 w 634"/>
              <a:gd name="T19" fmla="*/ 37139 h 634"/>
              <a:gd name="T20" fmla="*/ 164787 w 634"/>
              <a:gd name="T21" fmla="*/ 106008 h 634"/>
              <a:gd name="T22" fmla="*/ 164787 w 634"/>
              <a:gd name="T23" fmla="*/ 106008 h 634"/>
              <a:gd name="T24" fmla="*/ 122238 w 634"/>
              <a:gd name="T25" fmla="*/ 106008 h 634"/>
              <a:gd name="T26" fmla="*/ 122238 w 634"/>
              <a:gd name="T27" fmla="*/ 58412 h 634"/>
              <a:gd name="T28" fmla="*/ 116830 w 634"/>
              <a:gd name="T29" fmla="*/ 53004 h 634"/>
              <a:gd name="T30" fmla="*/ 106373 w 634"/>
              <a:gd name="T31" fmla="*/ 58412 h 634"/>
              <a:gd name="T32" fmla="*/ 106373 w 634"/>
              <a:gd name="T33" fmla="*/ 116825 h 634"/>
              <a:gd name="T34" fmla="*/ 116830 w 634"/>
              <a:gd name="T35" fmla="*/ 121873 h 634"/>
              <a:gd name="T36" fmla="*/ 164787 w 634"/>
              <a:gd name="T37" fmla="*/ 121873 h 634"/>
              <a:gd name="T38" fmla="*/ 169836 w 634"/>
              <a:gd name="T39" fmla="*/ 116825 h 634"/>
              <a:gd name="T40" fmla="*/ 164787 w 634"/>
              <a:gd name="T41" fmla="*/ 106008 h 634"/>
              <a:gd name="T42" fmla="*/ 212385 w 634"/>
              <a:gd name="T43" fmla="*/ 116825 h 634"/>
              <a:gd name="T44" fmla="*/ 212385 w 634"/>
              <a:gd name="T45" fmla="*/ 116825 h 634"/>
              <a:gd name="T46" fmla="*/ 116830 w 634"/>
              <a:gd name="T47" fmla="*/ 15865 h 634"/>
              <a:gd name="T48" fmla="*/ 16226 w 634"/>
              <a:gd name="T49" fmla="*/ 116825 h 634"/>
              <a:gd name="T50" fmla="*/ 69232 w 634"/>
              <a:gd name="T51" fmla="*/ 201559 h 634"/>
              <a:gd name="T52" fmla="*/ 42549 w 634"/>
              <a:gd name="T53" fmla="*/ 228241 h 634"/>
              <a:gd name="T54" fmla="*/ 63824 w 634"/>
              <a:gd name="T55" fmla="*/ 228241 h 634"/>
              <a:gd name="T56" fmla="*/ 85098 w 634"/>
              <a:gd name="T57" fmla="*/ 206968 h 634"/>
              <a:gd name="T58" fmla="*/ 116830 w 634"/>
              <a:gd name="T59" fmla="*/ 212376 h 634"/>
              <a:gd name="T60" fmla="*/ 143513 w 634"/>
              <a:gd name="T61" fmla="*/ 206968 h 634"/>
              <a:gd name="T62" fmla="*/ 164787 w 634"/>
              <a:gd name="T63" fmla="*/ 228241 h 634"/>
              <a:gd name="T64" fmla="*/ 186062 w 634"/>
              <a:gd name="T65" fmla="*/ 228241 h 634"/>
              <a:gd name="T66" fmla="*/ 164787 w 634"/>
              <a:gd name="T67" fmla="*/ 201559 h 634"/>
              <a:gd name="T68" fmla="*/ 212385 w 634"/>
              <a:gd name="T69" fmla="*/ 116825 h 634"/>
              <a:gd name="T70" fmla="*/ 116830 w 634"/>
              <a:gd name="T71" fmla="*/ 201559 h 634"/>
              <a:gd name="T72" fmla="*/ 116830 w 634"/>
              <a:gd name="T73" fmla="*/ 201559 h 634"/>
              <a:gd name="T74" fmla="*/ 32092 w 634"/>
              <a:gd name="T75" fmla="*/ 116825 h 634"/>
              <a:gd name="T76" fmla="*/ 116830 w 634"/>
              <a:gd name="T77" fmla="*/ 31730 h 634"/>
              <a:gd name="T78" fmla="*/ 201928 w 634"/>
              <a:gd name="T79" fmla="*/ 116825 h 634"/>
              <a:gd name="T80" fmla="*/ 116830 w 634"/>
              <a:gd name="T81" fmla="*/ 201559 h 634"/>
              <a:gd name="T82" fmla="*/ 191110 w 634"/>
              <a:gd name="T83" fmla="*/ 0 h 634"/>
              <a:gd name="T84" fmla="*/ 191110 w 634"/>
              <a:gd name="T85" fmla="*/ 0 h 634"/>
              <a:gd name="T86" fmla="*/ 180653 w 634"/>
              <a:gd name="T87" fmla="*/ 0 h 634"/>
              <a:gd name="T88" fmla="*/ 180653 w 634"/>
              <a:gd name="T89" fmla="*/ 15865 h 634"/>
              <a:gd name="T90" fmla="*/ 191110 w 634"/>
              <a:gd name="T91" fmla="*/ 15865 h 634"/>
              <a:gd name="T92" fmla="*/ 212385 w 634"/>
              <a:gd name="T93" fmla="*/ 37139 h 634"/>
              <a:gd name="T94" fmla="*/ 212385 w 634"/>
              <a:gd name="T95" fmla="*/ 53004 h 634"/>
              <a:gd name="T96" fmla="*/ 228250 w 634"/>
              <a:gd name="T97" fmla="*/ 53004 h 634"/>
              <a:gd name="T98" fmla="*/ 228250 w 634"/>
              <a:gd name="T99" fmla="*/ 37139 h 634"/>
              <a:gd name="T100" fmla="*/ 191110 w 634"/>
              <a:gd name="T101" fmla="*/ 0 h 6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34" h="634">
                <a:moveTo>
                  <a:pt x="45" y="103"/>
                </a:moveTo>
                <a:lnTo>
                  <a:pt x="45" y="103"/>
                </a:lnTo>
                <a:cubicBezTo>
                  <a:pt x="45" y="74"/>
                  <a:pt x="74" y="44"/>
                  <a:pt x="103" y="44"/>
                </a:cubicBezTo>
                <a:cubicBezTo>
                  <a:pt x="148" y="44"/>
                  <a:pt x="148" y="44"/>
                  <a:pt x="148" y="44"/>
                </a:cubicBezTo>
                <a:cubicBezTo>
                  <a:pt x="148" y="0"/>
                  <a:pt x="148" y="0"/>
                  <a:pt x="148" y="0"/>
                </a:cubicBezTo>
                <a:cubicBezTo>
                  <a:pt x="103" y="0"/>
                  <a:pt x="103" y="0"/>
                  <a:pt x="103" y="0"/>
                </a:cubicBezTo>
                <a:cubicBezTo>
                  <a:pt x="45" y="0"/>
                  <a:pt x="0" y="44"/>
                  <a:pt x="0" y="103"/>
                </a:cubicBezTo>
                <a:cubicBezTo>
                  <a:pt x="0" y="147"/>
                  <a:pt x="0" y="147"/>
                  <a:pt x="0" y="147"/>
                </a:cubicBezTo>
                <a:cubicBezTo>
                  <a:pt x="30" y="147"/>
                  <a:pt x="45" y="147"/>
                  <a:pt x="45" y="147"/>
                </a:cubicBezTo>
                <a:lnTo>
                  <a:pt x="45" y="103"/>
                </a:lnTo>
                <a:close/>
                <a:moveTo>
                  <a:pt x="457" y="294"/>
                </a:moveTo>
                <a:lnTo>
                  <a:pt x="457" y="294"/>
                </a:lnTo>
                <a:cubicBezTo>
                  <a:pt x="339" y="294"/>
                  <a:pt x="339" y="294"/>
                  <a:pt x="339" y="294"/>
                </a:cubicBezTo>
                <a:cubicBezTo>
                  <a:pt x="339" y="162"/>
                  <a:pt x="339" y="162"/>
                  <a:pt x="339" y="162"/>
                </a:cubicBezTo>
                <a:cubicBezTo>
                  <a:pt x="339" y="147"/>
                  <a:pt x="324" y="147"/>
                  <a:pt x="324" y="147"/>
                </a:cubicBezTo>
                <a:cubicBezTo>
                  <a:pt x="310" y="147"/>
                  <a:pt x="295" y="147"/>
                  <a:pt x="295" y="162"/>
                </a:cubicBezTo>
                <a:cubicBezTo>
                  <a:pt x="295" y="324"/>
                  <a:pt x="295" y="324"/>
                  <a:pt x="295" y="324"/>
                </a:cubicBezTo>
                <a:cubicBezTo>
                  <a:pt x="295" y="324"/>
                  <a:pt x="310" y="338"/>
                  <a:pt x="324" y="338"/>
                </a:cubicBezTo>
                <a:cubicBezTo>
                  <a:pt x="457" y="338"/>
                  <a:pt x="457" y="338"/>
                  <a:pt x="457" y="338"/>
                </a:cubicBezTo>
                <a:cubicBezTo>
                  <a:pt x="471" y="338"/>
                  <a:pt x="471" y="324"/>
                  <a:pt x="471" y="324"/>
                </a:cubicBezTo>
                <a:cubicBezTo>
                  <a:pt x="471" y="309"/>
                  <a:pt x="471" y="294"/>
                  <a:pt x="457" y="294"/>
                </a:cubicBezTo>
                <a:close/>
                <a:moveTo>
                  <a:pt x="589" y="324"/>
                </a:moveTo>
                <a:lnTo>
                  <a:pt x="589" y="324"/>
                </a:lnTo>
                <a:cubicBezTo>
                  <a:pt x="589" y="162"/>
                  <a:pt x="471" y="44"/>
                  <a:pt x="324" y="44"/>
                </a:cubicBezTo>
                <a:cubicBezTo>
                  <a:pt x="162" y="44"/>
                  <a:pt x="45" y="162"/>
                  <a:pt x="45" y="324"/>
                </a:cubicBezTo>
                <a:cubicBezTo>
                  <a:pt x="45" y="427"/>
                  <a:pt x="103" y="515"/>
                  <a:pt x="192" y="559"/>
                </a:cubicBezTo>
                <a:cubicBezTo>
                  <a:pt x="118" y="633"/>
                  <a:pt x="118" y="633"/>
                  <a:pt x="118" y="633"/>
                </a:cubicBezTo>
                <a:cubicBezTo>
                  <a:pt x="177" y="633"/>
                  <a:pt x="177" y="633"/>
                  <a:pt x="177" y="633"/>
                </a:cubicBezTo>
                <a:cubicBezTo>
                  <a:pt x="236" y="574"/>
                  <a:pt x="236" y="574"/>
                  <a:pt x="236" y="574"/>
                </a:cubicBezTo>
                <a:cubicBezTo>
                  <a:pt x="265" y="589"/>
                  <a:pt x="295" y="589"/>
                  <a:pt x="324" y="589"/>
                </a:cubicBezTo>
                <a:cubicBezTo>
                  <a:pt x="354" y="589"/>
                  <a:pt x="383" y="589"/>
                  <a:pt x="398" y="574"/>
                </a:cubicBezTo>
                <a:cubicBezTo>
                  <a:pt x="457" y="633"/>
                  <a:pt x="457" y="633"/>
                  <a:pt x="457" y="633"/>
                </a:cubicBezTo>
                <a:cubicBezTo>
                  <a:pt x="516" y="633"/>
                  <a:pt x="516" y="633"/>
                  <a:pt x="516" y="633"/>
                </a:cubicBezTo>
                <a:cubicBezTo>
                  <a:pt x="457" y="559"/>
                  <a:pt x="457" y="559"/>
                  <a:pt x="457" y="559"/>
                </a:cubicBezTo>
                <a:cubicBezTo>
                  <a:pt x="530" y="515"/>
                  <a:pt x="589" y="427"/>
                  <a:pt x="589" y="324"/>
                </a:cubicBezTo>
                <a:close/>
                <a:moveTo>
                  <a:pt x="324" y="559"/>
                </a:moveTo>
                <a:lnTo>
                  <a:pt x="324" y="559"/>
                </a:lnTo>
                <a:cubicBezTo>
                  <a:pt x="192" y="559"/>
                  <a:pt x="89" y="456"/>
                  <a:pt x="89" y="324"/>
                </a:cubicBezTo>
                <a:cubicBezTo>
                  <a:pt x="89" y="192"/>
                  <a:pt x="192" y="88"/>
                  <a:pt x="324" y="88"/>
                </a:cubicBezTo>
                <a:cubicBezTo>
                  <a:pt x="457" y="88"/>
                  <a:pt x="560" y="192"/>
                  <a:pt x="560" y="324"/>
                </a:cubicBezTo>
                <a:cubicBezTo>
                  <a:pt x="560" y="456"/>
                  <a:pt x="457" y="559"/>
                  <a:pt x="324" y="559"/>
                </a:cubicBezTo>
                <a:close/>
                <a:moveTo>
                  <a:pt x="530" y="0"/>
                </a:moveTo>
                <a:lnTo>
                  <a:pt x="530" y="0"/>
                </a:lnTo>
                <a:cubicBezTo>
                  <a:pt x="501" y="0"/>
                  <a:pt x="501" y="0"/>
                  <a:pt x="501" y="0"/>
                </a:cubicBezTo>
                <a:cubicBezTo>
                  <a:pt x="501" y="44"/>
                  <a:pt x="501" y="44"/>
                  <a:pt x="501" y="44"/>
                </a:cubicBezTo>
                <a:cubicBezTo>
                  <a:pt x="530" y="44"/>
                  <a:pt x="530" y="44"/>
                  <a:pt x="530" y="44"/>
                </a:cubicBezTo>
                <a:cubicBezTo>
                  <a:pt x="575" y="44"/>
                  <a:pt x="589" y="74"/>
                  <a:pt x="589" y="103"/>
                </a:cubicBezTo>
                <a:cubicBezTo>
                  <a:pt x="589" y="147"/>
                  <a:pt x="589" y="147"/>
                  <a:pt x="589" y="147"/>
                </a:cubicBezTo>
                <a:cubicBezTo>
                  <a:pt x="604" y="147"/>
                  <a:pt x="604" y="147"/>
                  <a:pt x="633" y="147"/>
                </a:cubicBezTo>
                <a:cubicBezTo>
                  <a:pt x="633" y="103"/>
                  <a:pt x="633" y="103"/>
                  <a:pt x="633" y="103"/>
                </a:cubicBezTo>
                <a:cubicBezTo>
                  <a:pt x="633" y="44"/>
                  <a:pt x="589" y="0"/>
                  <a:pt x="530" y="0"/>
                </a:cubicBezTo>
                <a:close/>
              </a:path>
            </a:pathLst>
          </a:custGeom>
          <a:solidFill>
            <a:schemeClr val="bg1"/>
          </a:solidFill>
          <a:ln>
            <a:noFill/>
          </a:ln>
          <a:effectLst/>
        </p:spPr>
        <p:txBody>
          <a:bodyPr wrap="none" lIns="91408" tIns="45704" rIns="91408" bIns="45704" anchor="ctr"/>
          <a:lstStyle/>
          <a:p>
            <a:pPr eaLnBrk="1" fontAlgn="auto" hangingPunct="1">
              <a:spcBef>
                <a:spcPts val="0"/>
              </a:spcBef>
              <a:spcAft>
                <a:spcPts val="0"/>
              </a:spcAft>
              <a:defRPr/>
            </a:pPr>
            <a:endParaRPr lang="en-US" sz="270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5" name="Rectangle: Rounded Corners 14"/>
          <p:cNvSpPr/>
          <p:nvPr/>
        </p:nvSpPr>
        <p:spPr bwMode="auto">
          <a:xfrm>
            <a:off x="581602" y="1345917"/>
            <a:ext cx="644525" cy="644525"/>
          </a:xfrm>
          <a:prstGeom prst="roundRect">
            <a:avLst/>
          </a:prstGeom>
          <a:solidFill>
            <a:srgbClr val="B2A99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48" name="Rectangle 47"/>
          <p:cNvSpPr/>
          <p:nvPr/>
        </p:nvSpPr>
        <p:spPr>
          <a:xfrm>
            <a:off x="11196216" y="5053737"/>
            <a:ext cx="951933" cy="1780902"/>
          </a:xfrm>
          <a:prstGeom prst="rect">
            <a:avLst/>
          </a:prstGeom>
          <a:solidFill>
            <a:srgbClr val="B2A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cs typeface="+mn-ea"/>
              <a:sym typeface="+mn-lt"/>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30641" y="5534561"/>
            <a:ext cx="970118" cy="1323439"/>
          </a:xfrm>
          <a:prstGeom prst="rect">
            <a:avLst/>
          </a:prstGeom>
        </p:spPr>
      </p:pic>
      <p:grpSp>
        <p:nvGrpSpPr>
          <p:cNvPr id="21" name="组合 20"/>
          <p:cNvGrpSpPr/>
          <p:nvPr/>
        </p:nvGrpSpPr>
        <p:grpSpPr>
          <a:xfrm>
            <a:off x="295275" y="402348"/>
            <a:ext cx="4055881" cy="760413"/>
            <a:chOff x="295275" y="231775"/>
            <a:chExt cx="4055881" cy="760413"/>
          </a:xfrm>
        </p:grpSpPr>
        <p:cxnSp>
          <p:nvCxnSpPr>
            <p:cNvPr id="23"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25"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2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3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grpSp>
      <p:grpSp>
        <p:nvGrpSpPr>
          <p:cNvPr id="31" name="Group 6"/>
          <p:cNvGrpSpPr/>
          <p:nvPr/>
        </p:nvGrpSpPr>
        <p:grpSpPr>
          <a:xfrm>
            <a:off x="1241978" y="2923152"/>
            <a:ext cx="11748308" cy="1150087"/>
            <a:chOff x="7321120" y="1069482"/>
            <a:chExt cx="3836302" cy="1320359"/>
          </a:xfrm>
        </p:grpSpPr>
        <p:sp>
          <p:nvSpPr>
            <p:cNvPr id="32" name="Rectangle 7"/>
            <p:cNvSpPr/>
            <p:nvPr/>
          </p:nvSpPr>
          <p:spPr>
            <a:xfrm>
              <a:off x="7321120" y="1069482"/>
              <a:ext cx="3836302" cy="502238"/>
            </a:xfrm>
            <a:prstGeom prst="rect">
              <a:avLst/>
            </a:prstGeom>
          </p:spPr>
          <p:txBody>
            <a:bodyPr wrap="square">
              <a:spAutoFit/>
            </a:bodyPr>
            <a:lstStyle/>
            <a:p>
              <a:pPr algn="just" eaLnBrk="1" fontAlgn="auto" hangingPunct="1">
                <a:lnSpc>
                  <a:spcPct val="150000"/>
                </a:lnSpc>
                <a:spcBef>
                  <a:spcPts val="0"/>
                </a:spcBef>
                <a:spcAft>
                  <a:spcPts val="0"/>
                </a:spcAft>
                <a:defRPr/>
              </a:pPr>
              <a:endParaRPr lang="id-ID" sz="2400" b="1" dirty="0">
                <a:latin typeface="微软雅黑" panose="020B0503020204020204" pitchFamily="34" charset="-122"/>
                <a:ea typeface="微软雅黑" panose="020B0503020204020204" pitchFamily="34" charset="-122"/>
                <a:cs typeface="+mn-ea"/>
                <a:sym typeface="+mn-lt"/>
              </a:endParaRPr>
            </a:p>
          </p:txBody>
        </p:sp>
        <p:sp>
          <p:nvSpPr>
            <p:cNvPr id="33" name="Rectangle 8"/>
            <p:cNvSpPr/>
            <p:nvPr/>
          </p:nvSpPr>
          <p:spPr>
            <a:xfrm>
              <a:off x="7331464" y="1331314"/>
              <a:ext cx="3525564" cy="1058527"/>
            </a:xfrm>
            <a:prstGeom prst="rect">
              <a:avLst/>
            </a:prstGeom>
          </p:spPr>
          <p:txBody>
            <a:bodyPr wrap="square">
              <a:spAutoFit/>
            </a:bodyPr>
            <a:lstStyle/>
            <a:p>
              <a:pPr algn="just">
                <a:lnSpc>
                  <a:spcPct val="150000"/>
                </a:lnSpc>
                <a:defRPr/>
              </a:pPr>
              <a:r>
                <a:rPr lang="zh-CN" altLang="en-US" dirty="0">
                  <a:latin typeface="微软雅黑" panose="020B0503020204020204" pitchFamily="34" charset="-122"/>
                  <a:ea typeface="微软雅黑" panose="020B0503020204020204" pitchFamily="34" charset="-122"/>
                </a:rPr>
                <a:t>由于大语言模型通常基于通识知识进行训练，因此在面向</a:t>
              </a:r>
              <a:r>
                <a:rPr lang="zh-CN" altLang="en-US" b="1" dirty="0">
                  <a:solidFill>
                    <a:srgbClr val="C00000"/>
                  </a:solidFill>
                  <a:latin typeface="微软雅黑" panose="020B0503020204020204" pitchFamily="34" charset="-122"/>
                  <a:ea typeface="微软雅黑" panose="020B0503020204020204" pitchFamily="34" charset="-122"/>
                </a:rPr>
                <a:t>垂直领域知识、基于私有数据的问答</a:t>
              </a:r>
              <a:r>
                <a:rPr lang="zh-CN" altLang="en-US" dirty="0">
                  <a:latin typeface="微软雅黑" panose="020B0503020204020204" pitchFamily="34" charset="-122"/>
                  <a:ea typeface="微软雅黑" panose="020B0503020204020204" pitchFamily="34" charset="-122"/>
                </a:rPr>
                <a:t>等场景时，常常需要</a:t>
              </a:r>
              <a:r>
                <a:rPr lang="zh-CN" altLang="en-US" b="1" dirty="0">
                  <a:solidFill>
                    <a:srgbClr val="C00000"/>
                  </a:solidFill>
                  <a:latin typeface="微软雅黑" panose="020B0503020204020204" pitchFamily="34" charset="-122"/>
                  <a:ea typeface="微软雅黑" panose="020B0503020204020204" pitchFamily="34" charset="-122"/>
                </a:rPr>
                <a:t>借助模型微调或提示词工程</a:t>
              </a:r>
              <a:r>
                <a:rPr lang="zh-CN" altLang="en-US" dirty="0">
                  <a:latin typeface="微软雅黑" panose="020B0503020204020204" pitchFamily="34" charset="-122"/>
                  <a:ea typeface="微软雅黑" panose="020B0503020204020204" pitchFamily="34" charset="-122"/>
                </a:rPr>
                <a:t>提升语言模型的应用效果。</a:t>
              </a:r>
              <a:endParaRPr lang="zh-CN" altLang="en-US" dirty="0">
                <a:latin typeface="微软雅黑" panose="020B0503020204020204" pitchFamily="34" charset="-122"/>
                <a:ea typeface="微软雅黑" panose="020B0503020204020204" pitchFamily="34" charset="-122"/>
              </a:endParaRPr>
            </a:p>
          </p:txBody>
        </p:sp>
      </p:grpSp>
      <p:sp>
        <p:nvSpPr>
          <p:cNvPr id="34" name="Rectangle: Rounded Corners 14"/>
          <p:cNvSpPr/>
          <p:nvPr/>
        </p:nvSpPr>
        <p:spPr bwMode="auto">
          <a:xfrm>
            <a:off x="568613" y="2895881"/>
            <a:ext cx="666872" cy="644524"/>
          </a:xfrm>
          <a:prstGeom prst="roundRect">
            <a:avLst/>
          </a:prstGeom>
          <a:solidFill>
            <a:srgbClr val="B2A99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pic>
        <p:nvPicPr>
          <p:cNvPr id="4" name="图形 3" descr="研究"/>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6281" y="5646701"/>
            <a:ext cx="477839" cy="477839"/>
          </a:xfrm>
          <a:prstGeom prst="rect">
            <a:avLst/>
          </a:prstGeom>
        </p:spPr>
      </p:pic>
      <p:pic>
        <p:nvPicPr>
          <p:cNvPr id="10" name="图形 9" descr="书架上的书籍"/>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944" y="1443725"/>
            <a:ext cx="477839" cy="477839"/>
          </a:xfrm>
          <a:prstGeom prst="rect">
            <a:avLst/>
          </a:prstGeom>
        </p:spPr>
      </p:pic>
      <p:sp>
        <p:nvSpPr>
          <p:cNvPr id="17" name="矩形 16"/>
          <p:cNvSpPr/>
          <p:nvPr/>
        </p:nvSpPr>
        <p:spPr>
          <a:xfrm>
            <a:off x="10943528" y="357378"/>
            <a:ext cx="728655" cy="760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 name="文本框 2"/>
          <p:cNvSpPr txBox="1"/>
          <p:nvPr/>
        </p:nvSpPr>
        <p:spPr>
          <a:xfrm>
            <a:off x="419100" y="454660"/>
            <a:ext cx="3176905" cy="706755"/>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cs typeface="微软雅黑" panose="020B0503020204020204" pitchFamily="34" charset="-122"/>
              </a:rPr>
              <a:t>2.1 </a:t>
            </a:r>
            <a:r>
              <a:rPr lang="zh-CN" altLang="en-US" sz="4000" b="1" dirty="0">
                <a:latin typeface="微软雅黑" panose="020B0503020204020204" pitchFamily="34" charset="-122"/>
                <a:ea typeface="微软雅黑" panose="020B0503020204020204" pitchFamily="34" charset="-122"/>
                <a:cs typeface="微软雅黑" panose="020B0503020204020204" pitchFamily="34" charset="-122"/>
              </a:rPr>
              <a:t>项目背景</a:t>
            </a:r>
            <a:endParaRPr lang="zh-CN" altLang="en-US" sz="4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7"/>
          <p:cNvSpPr/>
          <p:nvPr/>
        </p:nvSpPr>
        <p:spPr>
          <a:xfrm>
            <a:off x="1248474" y="2694951"/>
            <a:ext cx="4896821" cy="579519"/>
          </a:xfrm>
          <a:prstGeom prst="rect">
            <a:avLst/>
          </a:prstGeom>
        </p:spPr>
        <p:txBody>
          <a:bodyPr wrap="square">
            <a:spAutoFit/>
          </a:bodyPr>
          <a:lstStyle/>
          <a:p>
            <a:pPr algn="just" eaLnBrk="1" fontAlgn="auto" hangingPunct="1">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垂直领域</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rPr>
              <a:t>&amp;</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私有数据问答场景</a:t>
            </a:r>
            <a:endParaRPr lang="id-ID"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4" name="文本框 13"/>
          <p:cNvSpPr txBox="1"/>
          <p:nvPr/>
        </p:nvSpPr>
        <p:spPr>
          <a:xfrm>
            <a:off x="1226127" y="5915151"/>
            <a:ext cx="9450194" cy="922020"/>
          </a:xfrm>
          <a:prstGeom prst="rect">
            <a:avLst/>
          </a:prstGeom>
          <a:noFill/>
        </p:spPr>
        <p:txBody>
          <a:bodyPr wrap="square">
            <a:spAutoFit/>
          </a:bodyPr>
          <a:lstStyle/>
          <a:p>
            <a:pPr algn="just">
              <a:lnSpc>
                <a:spcPct val="150000"/>
              </a:lnSpc>
              <a:buClrTx/>
              <a:buSzTx/>
              <a:buFontTx/>
              <a:defRPr/>
            </a:pPr>
            <a:r>
              <a:rPr lang="zh-CN" altLang="en-US" b="1" dirty="0">
                <a:solidFill>
                  <a:srgbClr val="C00000"/>
                </a:solidFill>
                <a:latin typeface="微软雅黑" panose="020B0503020204020204" pitchFamily="34" charset="-122"/>
                <a:ea typeface="微软雅黑" panose="020B0503020204020204" pitchFamily="34" charset="-122"/>
              </a:rPr>
              <a:t>提示词工程</a:t>
            </a:r>
            <a:r>
              <a:rPr lang="zh-CN" altLang="en-US" dirty="0">
                <a:latin typeface="微软雅黑" panose="020B0503020204020204" pitchFamily="34" charset="-122"/>
                <a:ea typeface="微软雅黑" panose="020B0503020204020204" pitchFamily="34" charset="-122"/>
              </a:rPr>
              <a:t>涉及设计自然语言提示或指令，可以指导语言模型执行特定任务。最适合需要高精度和明确输出的任务。提示工程可用于制作引发所需输出的查询。</a:t>
            </a:r>
            <a:endParaRPr lang="zh-CN" altLang="en-US" dirty="0">
              <a:latin typeface="微软雅黑" panose="020B0503020204020204" pitchFamily="34" charset="-122"/>
              <a:ea typeface="微软雅黑" panose="020B0503020204020204" pitchFamily="34" charset="-122"/>
            </a:endParaRPr>
          </a:p>
        </p:txBody>
      </p:sp>
      <p:sp>
        <p:nvSpPr>
          <p:cNvPr id="16" name="Rectangle: Rounded Corners 14"/>
          <p:cNvSpPr/>
          <p:nvPr/>
        </p:nvSpPr>
        <p:spPr bwMode="auto">
          <a:xfrm>
            <a:off x="617453" y="5578488"/>
            <a:ext cx="608674" cy="519464"/>
          </a:xfrm>
          <a:prstGeom prst="roundRect">
            <a:avLst/>
          </a:prstGeom>
          <a:solidFill>
            <a:srgbClr val="B2A99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pic>
        <p:nvPicPr>
          <p:cNvPr id="18" name="图形 17" descr="书架上的书籍"/>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453" y="2914255"/>
            <a:ext cx="557098" cy="557098"/>
          </a:xfrm>
          <a:prstGeom prst="rect">
            <a:avLst/>
          </a:prstGeom>
        </p:spPr>
      </p:pic>
      <p:pic>
        <p:nvPicPr>
          <p:cNvPr id="20" name="图形 19" descr="书架上的书籍"/>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6597" y="5620113"/>
            <a:ext cx="477839" cy="477839"/>
          </a:xfrm>
          <a:prstGeom prst="rect">
            <a:avLst/>
          </a:prstGeom>
        </p:spPr>
      </p:pic>
      <p:sp>
        <p:nvSpPr>
          <p:cNvPr id="22" name="Rectangle 7"/>
          <p:cNvSpPr/>
          <p:nvPr/>
        </p:nvSpPr>
        <p:spPr>
          <a:xfrm>
            <a:off x="1229646" y="5429258"/>
            <a:ext cx="4896821" cy="645160"/>
          </a:xfrm>
          <a:prstGeom prst="rect">
            <a:avLst/>
          </a:prstGeom>
        </p:spPr>
        <p:txBody>
          <a:bodyPr wrap="square">
            <a:spAutoFit/>
          </a:bodyPr>
          <a:lstStyle/>
          <a:p>
            <a:pPr algn="just" eaLnBrk="1" fontAlgn="auto" hangingPunct="1">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提示词工程</a:t>
            </a:r>
            <a:endParaRPr lang="id-ID"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文本框 1"/>
          <p:cNvSpPr txBox="1"/>
          <p:nvPr/>
        </p:nvSpPr>
        <p:spPr>
          <a:xfrm>
            <a:off x="1264920" y="4053205"/>
            <a:ext cx="10654665" cy="1337945"/>
          </a:xfrm>
          <a:prstGeom prst="rect">
            <a:avLst/>
          </a:prstGeom>
          <a:noFill/>
        </p:spPr>
        <p:txBody>
          <a:bodyPr wrap="square" rtlCol="0" anchor="t">
            <a:spAutoFit/>
          </a:bodyPr>
          <a:p>
            <a:pPr algn="just">
              <a:lnSpc>
                <a:spcPct val="150000"/>
              </a:lnSpc>
              <a:buClrTx/>
              <a:buSzTx/>
              <a:buFontTx/>
              <a:defRPr/>
            </a:pPr>
            <a:r>
              <a:rPr lang="zh-CN" altLang="en-US" dirty="0">
                <a:latin typeface="微软雅黑" panose="020B0503020204020204" pitchFamily="34" charset="-122"/>
                <a:ea typeface="微软雅黑" panose="020B0503020204020204" pitchFamily="34" charset="-122"/>
              </a:rPr>
              <a:t>为了解决这个问题，我们</a:t>
            </a:r>
            <a:r>
              <a:rPr lang="zh-CN" altLang="en-US" b="1" dirty="0">
                <a:solidFill>
                  <a:srgbClr val="C00000"/>
                </a:solidFill>
                <a:latin typeface="微软雅黑" panose="020B0503020204020204" pitchFamily="34" charset="-122"/>
                <a:ea typeface="微软雅黑" panose="020B0503020204020204" pitchFamily="34" charset="-122"/>
              </a:rPr>
              <a:t>在langchain中集成LLM和</a:t>
            </a:r>
            <a:r>
              <a:rPr lang="zh-CN" altLang="en-US" b="1" dirty="0">
                <a:solidFill>
                  <a:srgbClr val="C00000"/>
                </a:solidFill>
                <a:latin typeface="微软雅黑" panose="020B0503020204020204" pitchFamily="34" charset="-122"/>
                <a:ea typeface="微软雅黑" panose="020B0503020204020204" pitchFamily="34" charset="-122"/>
                <a:sym typeface="+mn-ea"/>
              </a:rPr>
              <a:t>向量数据库</a:t>
            </a:r>
            <a:r>
              <a:rPr lang="zh-CN" altLang="en-US" dirty="0">
                <a:latin typeface="微软雅黑" panose="020B0503020204020204" pitchFamily="34" charset="-122"/>
                <a:ea typeface="微软雅黑" panose="020B0503020204020204" pitchFamily="34" charset="-122"/>
              </a:rPr>
              <a:t>，从而构建了一个本地知识库问答系统。这个系统使得我们能够更好地应对特定领域的需求，同时利用LLM的强大语言理解能力。通过这样的结合，我们能够在垂直领域和私有数据问答场景中提供更为精准和个性化的答案。</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4101">
        <p:fade/>
      </p:transition>
    </mc:Choice>
    <mc:Fallback>
      <p:transition spd="med" advTm="5410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2" name="直接连接符 2"/>
          <p:cNvCxnSpPr/>
          <p:nvPr/>
        </p:nvCxnSpPr>
        <p:spPr>
          <a:xfrm>
            <a:off x="3025135" y="1399158"/>
            <a:ext cx="0" cy="629983"/>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73" name="直接连接符 31"/>
          <p:cNvCxnSpPr/>
          <p:nvPr/>
        </p:nvCxnSpPr>
        <p:spPr>
          <a:xfrm flipH="1">
            <a:off x="3025135" y="1399159"/>
            <a:ext cx="9166865"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grpSp>
      <p:sp>
        <p:nvSpPr>
          <p:cNvPr id="43" name="Rectangle 3"/>
          <p:cNvSpPr/>
          <p:nvPr/>
        </p:nvSpPr>
        <p:spPr>
          <a:xfrm>
            <a:off x="34349" y="2059115"/>
            <a:ext cx="11696875" cy="3000281"/>
          </a:xfrm>
          <a:prstGeom prst="rect">
            <a:avLst/>
          </a:prstGeom>
          <a:solidFill>
            <a:srgbClr val="B2A99E"/>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4349" y="3774010"/>
            <a:ext cx="2309270" cy="1564344"/>
          </a:xfrm>
          <a:prstGeom prst="rect">
            <a:avLst/>
          </a:prstGeom>
        </p:spPr>
      </p:pic>
      <p:sp>
        <p:nvSpPr>
          <p:cNvPr id="64" name="Rectangle 54"/>
          <p:cNvSpPr/>
          <p:nvPr/>
        </p:nvSpPr>
        <p:spPr>
          <a:xfrm>
            <a:off x="295275" y="2192655"/>
            <a:ext cx="7391400" cy="521970"/>
          </a:xfrm>
          <a:prstGeom prst="rect">
            <a:avLst/>
          </a:prstGeom>
        </p:spPr>
        <p:txBody>
          <a:bodyPr wrap="squar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基于 </a:t>
            </a:r>
            <a:r>
              <a:rPr lang="en-US" altLang="zh-CN" sz="28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LangChain</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和 </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LLMs</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的 知识库问答系统：</a:t>
            </a:r>
            <a:endPar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Rectangle 55"/>
          <p:cNvSpPr/>
          <p:nvPr/>
        </p:nvSpPr>
        <p:spPr>
          <a:xfrm>
            <a:off x="2464526" y="2761436"/>
            <a:ext cx="9236233" cy="1884618"/>
          </a:xfrm>
          <a:prstGeom prst="rect">
            <a:avLst/>
          </a:prstGeom>
        </p:spPr>
        <p:txBody>
          <a:bodyPr wrap="square">
            <a:spAutoFit/>
          </a:bodyPr>
          <a:lstStyle/>
          <a:p>
            <a:pPr algn="just">
              <a:lnSpc>
                <a:spcPct val="150000"/>
              </a:lnSpc>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本项目基于 </a:t>
            </a:r>
            <a:r>
              <a:rPr lang="en-US" altLang="zh-CN" sz="2000" b="1" dirty="0" err="1">
                <a:latin typeface="微软雅黑" panose="020B0503020204020204" pitchFamily="34" charset="-122"/>
                <a:ea typeface="微软雅黑" panose="020B0503020204020204" pitchFamily="34" charset="-122"/>
                <a:cs typeface="微软雅黑" panose="020B0503020204020204" pitchFamily="34" charset="-122"/>
              </a:rPr>
              <a:t>LangChain</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框架</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，不涉及微调和训练过程。用户可以上传本地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TXT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DOCX</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PDF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等格式文档作为本地知识库，然后使用本地的 </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LLM </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模型 </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ChatGLM2-6B</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（或者在线调用智谱</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提供的免费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API keys</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），结合 </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Embedding </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模型 </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m3e-base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进行向量匹配，实现基于本地知识库的问答系统。</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4" name="直接连接符 31"/>
          <p:cNvCxnSpPr/>
          <p:nvPr/>
        </p:nvCxnSpPr>
        <p:spPr>
          <a:xfrm flipH="1">
            <a:off x="-12040" y="6368487"/>
            <a:ext cx="1579583"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75" name="直接连接符 2"/>
          <p:cNvCxnSpPr/>
          <p:nvPr/>
        </p:nvCxnSpPr>
        <p:spPr>
          <a:xfrm flipH="1" flipV="1">
            <a:off x="1561493" y="5043390"/>
            <a:ext cx="6050" cy="1325097"/>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0" name="文本框 10"/>
          <p:cNvSpPr txBox="1">
            <a:spLocks noChangeArrowheads="1"/>
          </p:cNvSpPr>
          <p:nvPr/>
        </p:nvSpPr>
        <p:spPr bwMode="auto">
          <a:xfrm>
            <a:off x="520065" y="402590"/>
            <a:ext cx="312864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en-US" altLang="zh-CN" sz="4000" b="1" dirty="0">
                <a:solidFill>
                  <a:srgbClr val="262626"/>
                </a:solidFill>
                <a:latin typeface="微软雅黑" panose="020B0503020204020204" pitchFamily="34" charset="-122"/>
                <a:sym typeface="微软雅黑" panose="020B0503020204020204" pitchFamily="34" charset="-122"/>
              </a:rPr>
              <a:t>2.2</a:t>
            </a:r>
            <a:r>
              <a:rPr lang="zh-CN" altLang="en-US" sz="4000" b="1" dirty="0">
                <a:solidFill>
                  <a:srgbClr val="262626"/>
                </a:solidFill>
                <a:latin typeface="微软雅黑" panose="020B0503020204020204" pitchFamily="34" charset="-122"/>
                <a:sym typeface="微软雅黑" panose="020B0503020204020204" pitchFamily="34" charset="-122"/>
              </a:rPr>
              <a:t>项目介绍</a:t>
            </a:r>
            <a:endParaRPr lang="en-US" altLang="zh-CN" sz="4000" b="1" dirty="0">
              <a:solidFill>
                <a:srgbClr val="262626"/>
              </a:solidFill>
              <a:latin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41463">
        <p:fade/>
      </p:transition>
    </mc:Choice>
    <mc:Fallback>
      <p:transition spd="med" advTm="4146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 name="组合 20"/>
          <p:cNvGrpSpPr/>
          <p:nvPr/>
        </p:nvGrpSpPr>
        <p:grpSpPr>
          <a:xfrm>
            <a:off x="295275" y="402348"/>
            <a:ext cx="4055881" cy="760413"/>
            <a:chOff x="295275" y="231775"/>
            <a:chExt cx="4055881" cy="760413"/>
          </a:xfrm>
        </p:grpSpPr>
        <p:cxnSp>
          <p:nvCxnSpPr>
            <p:cNvPr id="23" name="直接箭头连接符 11"/>
            <p:cNvCxnSpPr/>
            <p:nvPr>
              <p:custDataLst>
                <p:tags r:id="rId1"/>
              </p:custDataLst>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
              </p:custDataLst>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25" name="等腰三角形 18"/>
            <p:cNvSpPr/>
            <p:nvPr>
              <p:custDataLst>
                <p:tags r:id="rId3"/>
              </p:custDataLst>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29" name="等腰三角形 22"/>
            <p:cNvSpPr/>
            <p:nvPr>
              <p:custDataLst>
                <p:tags r:id="rId4"/>
              </p:custDataLst>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sp>
          <p:nvSpPr>
            <p:cNvPr id="30" name="等腰三角形 23"/>
            <p:cNvSpPr/>
            <p:nvPr>
              <p:custDataLst>
                <p:tags r:id="rId5"/>
              </p:custDataLst>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latin typeface="微软雅黑" panose="020B0503020204020204" pitchFamily="34" charset="-122"/>
              </a:endParaRPr>
            </a:p>
          </p:txBody>
        </p:sp>
      </p:grpSp>
      <p:sp>
        <p:nvSpPr>
          <p:cNvPr id="17" name="矩形 16"/>
          <p:cNvSpPr/>
          <p:nvPr>
            <p:custDataLst>
              <p:tags r:id="rId6"/>
            </p:custDataLst>
          </p:nvPr>
        </p:nvSpPr>
        <p:spPr>
          <a:xfrm>
            <a:off x="10943528" y="357378"/>
            <a:ext cx="728655" cy="760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endParaRPr>
          </a:p>
        </p:txBody>
      </p:sp>
      <p:pic>
        <p:nvPicPr>
          <p:cNvPr id="38" name="图片 37"/>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 name="文本框 2"/>
          <p:cNvSpPr txBox="1"/>
          <p:nvPr>
            <p:custDataLst>
              <p:tags r:id="rId9"/>
            </p:custDataLst>
          </p:nvPr>
        </p:nvSpPr>
        <p:spPr>
          <a:xfrm>
            <a:off x="419100" y="454660"/>
            <a:ext cx="3176905" cy="706755"/>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cs typeface="微软雅黑" panose="020B0503020204020204" pitchFamily="34" charset="-122"/>
              </a:rPr>
              <a:t>2.3 </a:t>
            </a:r>
            <a:r>
              <a:rPr lang="zh-CN" altLang="en-US" sz="4000" b="1" dirty="0">
                <a:latin typeface="微软雅黑" panose="020B0503020204020204" pitchFamily="34" charset="-122"/>
                <a:ea typeface="微软雅黑" panose="020B0503020204020204" pitchFamily="34" charset="-122"/>
                <a:cs typeface="微软雅黑" panose="020B0503020204020204" pitchFamily="34" charset="-122"/>
              </a:rPr>
              <a:t>项目功能</a:t>
            </a:r>
            <a:endParaRPr lang="zh-CN" altLang="en-US" sz="4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custDataLst>
              <p:tags r:id="rId10"/>
            </p:custDataLst>
          </p:nvPr>
        </p:nvSpPr>
        <p:spPr>
          <a:xfrm>
            <a:off x="295275" y="1161415"/>
            <a:ext cx="8985885" cy="795020"/>
          </a:xfrm>
          <a:prstGeom prst="rect">
            <a:avLst/>
          </a:prstGeom>
          <a:noFill/>
        </p:spPr>
        <p:txBody>
          <a:bodyPr wrap="square" rtlCol="0">
            <a:noAutofit/>
          </a:bodyPr>
          <a:p>
            <a:r>
              <a:rPr lang="en-US" altLang="zh-CN"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01 LLM</a:t>
            </a:r>
            <a:r>
              <a:rPr lang="zh-CN" altLang="en-US"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对话：</a:t>
            </a:r>
            <a:r>
              <a:rPr 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在线调用智谱AI提供的API进行问答</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custDataLst>
              <p:tags r:id="rId11"/>
            </p:custDataLst>
          </p:nvPr>
        </p:nvSpPr>
        <p:spPr>
          <a:xfrm>
            <a:off x="254635" y="1744980"/>
            <a:ext cx="11896725" cy="4924425"/>
          </a:xfrm>
          <a:prstGeom prst="rect">
            <a:avLst/>
          </a:prstGeom>
          <a:noFill/>
        </p:spPr>
        <p:txBody>
          <a:bodyPr wrap="square" rtlCol="0">
            <a:noAutofit/>
          </a:bodyPr>
          <a:p>
            <a:r>
              <a:rPr lang="en-US" altLang="zh-CN"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02 </a:t>
            </a:r>
            <a:r>
              <a:rPr lang="zh-CN"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知识库问答：</a:t>
            </a:r>
            <a:r>
              <a:rPr 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根据用户上传的知识库文件进行问答</a:t>
            </a:r>
            <a:endPar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Wingdings" panose="05000000000000000000" charset="0"/>
              <a:buChar char="Ø"/>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知识库配置：</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知识库选择、匹配知识条数的设置</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Wingdings" panose="05000000000000000000" charset="0"/>
              <a:buChar char="Ø"/>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知识库管理：</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允许用户选择或新建知识库；</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buFont typeface="Wingdings" panose="05000000000000000000"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txt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docx</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pdf</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等多种文件的上传、删除；</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buFont typeface="Wingdings" panose="05000000000000000000"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文件处理配置：支持用户自定义单段文本最大长度、相邻文本重合长度</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buFont typeface="Wingdings" panose="05000000000000000000"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向量库管理</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Wingdings" panose="05000000000000000000" charset="0"/>
              <a:buChar char="Ø"/>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图片、</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Pdf OCR</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Wingdings" panose="05000000000000000000" charset="0"/>
              <a:buChar char="Ø"/>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回答时流式输出</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Font typeface="Wingdings" panose="05000000000000000000" charset="0"/>
              <a:buChar char="Ø"/>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展示知识库匹配结果</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Font typeface="Wingdings" panose="05000000000000000000" charset="0"/>
              <a:buChar char="Ø"/>
            </a:pP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Wingdings" panose="05000000000000000000" charset="0"/>
              <a:buChar char="Ø"/>
            </a:pP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Wingdings" panose="05000000000000000000" charset="0"/>
              <a:buChar char="Ø"/>
            </a:pP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79604">
        <p:fade/>
      </p:transition>
    </mc:Choice>
    <mc:Fallback>
      <p:transition spd="med" advTm="79604">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21391"/>
          <a:stretch>
            <a:fillRect/>
          </a:stretch>
        </p:blipFill>
        <p:spPr>
          <a:xfrm flipH="1">
            <a:off x="0" y="0"/>
            <a:ext cx="12192000" cy="6858000"/>
          </a:xfrm>
          <a:prstGeom prst="rect">
            <a:avLst/>
          </a:prstGeom>
        </p:spPr>
      </p:pic>
      <p:grpSp>
        <p:nvGrpSpPr>
          <p:cNvPr id="2" name="组合 1"/>
          <p:cNvGrpSpPr/>
          <p:nvPr/>
        </p:nvGrpSpPr>
        <p:grpSpPr>
          <a:xfrm>
            <a:off x="6731114" y="1194762"/>
            <a:ext cx="4925910" cy="1569395"/>
            <a:chOff x="1203150" y="2391795"/>
            <a:chExt cx="4925910" cy="1569395"/>
          </a:xfrm>
        </p:grpSpPr>
        <p:sp>
          <p:nvSpPr>
            <p:cNvPr id="20" name="Text Placeholder 5"/>
            <p:cNvSpPr txBox="1"/>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微软雅黑" panose="020B0503020204020204" pitchFamily="34" charset="-122"/>
                  <a:ea typeface="微软雅黑" panose="020B0503020204020204" pitchFamily="34" charset="-122"/>
                  <a:cs typeface="+mn-ea"/>
                  <a:sym typeface="+mn-lt"/>
                </a:rPr>
                <a:t>03</a:t>
              </a:r>
              <a:endParaRPr lang="en-US" altLang="zh-CN" sz="5400" b="1" dirty="0">
                <a:solidFill>
                  <a:schemeClr val="bg1"/>
                </a:solidFill>
                <a:latin typeface="微软雅黑" panose="020B0503020204020204" pitchFamily="34" charset="-122"/>
                <a:ea typeface="微软雅黑" panose="020B0503020204020204" pitchFamily="34" charset="-122"/>
                <a:cs typeface="+mn-ea"/>
                <a:sym typeface="+mn-lt"/>
              </a:endParaRPr>
            </a:p>
          </p:txBody>
        </p:sp>
        <p:cxnSp>
          <p:nvCxnSpPr>
            <p:cNvPr id="30" name="Straight Connector 11"/>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p:cNvSpPr/>
            <p:nvPr/>
          </p:nvSpPr>
          <p:spPr>
            <a:xfrm>
              <a:off x="2481908" y="2391795"/>
              <a:ext cx="3647152" cy="830997"/>
            </a:xfrm>
            <a:prstGeom prst="rect">
              <a:avLst/>
            </a:prstGeom>
          </p:spPr>
          <p:txBody>
            <a:bodyPr wrap="none">
              <a:spAutoFit/>
            </a:bodyPr>
            <a:lstStyle/>
            <a:p>
              <a:r>
                <a:rPr lang="zh-CN" altLang="en-US" sz="4800" b="1" spc="-3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rPr>
                <a:t>项目主体内容</a:t>
              </a:r>
              <a:endParaRPr lang="zh-CN" altLang="en-US" sz="4800" b="1" spc="-3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endParaRPr>
            </a:p>
          </p:txBody>
        </p:sp>
        <p:sp>
          <p:nvSpPr>
            <p:cNvPr id="21" name="矩形8435759"/>
            <p:cNvSpPr/>
            <p:nvPr/>
          </p:nvSpPr>
          <p:spPr>
            <a:xfrm>
              <a:off x="1203150" y="3499525"/>
              <a:ext cx="4615759" cy="461665"/>
            </a:xfrm>
            <a:prstGeom prst="rect">
              <a:avLst/>
            </a:prstGeom>
          </p:spPr>
          <p:txBody>
            <a:bodyPr wrap="square">
              <a:spAutoFit/>
            </a:bodyPr>
            <a:lstStyle/>
            <a:p>
              <a:pPr algn="just"/>
              <a:endParaRPr lang="en-US" altLang="zh-CN" sz="2400" dirty="0">
                <a:solidFill>
                  <a:schemeClr val="bg1"/>
                </a:solidFill>
                <a:latin typeface="微软雅黑" panose="020B0503020204020204" pitchFamily="34" charset="-122"/>
                <a:ea typeface="微软雅黑" panose="020B0503020204020204" pitchFamily="34" charset="-122"/>
                <a:cs typeface="+mj-cs"/>
                <a:sym typeface="思源黑体" panose="020B0500000000090000" pitchFamily="34" charset="-122"/>
              </a:endParaRPr>
            </a:p>
          </p:txBody>
        </p:sp>
      </p:gr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169" y="5927272"/>
            <a:ext cx="1758315" cy="495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ISPRING_PRESENTATION_TITLE" val="PowerPoint 演示文稿"/>
  <p:tag name="commondata" val="eyJoZGlkIjoiMGVlMDBlY2U5OGRiY2RiZDkwMWUwYTBjMmYwMTUxZWMifQ=="/>
</p:tagLst>
</file>

<file path=ppt/tags/tag2.xml><?xml version="1.0" encoding="utf-8"?>
<p:tagLst xmlns:p="http://schemas.openxmlformats.org/presentationml/2006/main">
  <p:tag name="THINKCELLSHAPEDONOTDELETE" val="tA6S0wzOvQ8a50SA42PUNRg"/>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单色-黑白">
      <a:dk1>
        <a:srgbClr val="000000"/>
      </a:dk1>
      <a:lt1>
        <a:srgbClr val="FFFFFF"/>
      </a:lt1>
      <a:dk2>
        <a:srgbClr val="778495"/>
      </a:dk2>
      <a:lt2>
        <a:srgbClr val="F0F0F0"/>
      </a:lt2>
      <a:accent1>
        <a:srgbClr val="4D4D4D"/>
      </a:accent1>
      <a:accent2>
        <a:srgbClr val="5F5F5F"/>
      </a:accent2>
      <a:accent3>
        <a:srgbClr val="808080"/>
      </a:accent3>
      <a:accent4>
        <a:srgbClr val="969696"/>
      </a:accent4>
      <a:accent5>
        <a:srgbClr val="B2B2B2"/>
      </a:accent5>
      <a:accent6>
        <a:srgbClr val="C6C6C6"/>
      </a:accent6>
      <a:hlink>
        <a:srgbClr val="4D4D4D"/>
      </a:hlink>
      <a:folHlink>
        <a:srgbClr val="BFBFBF"/>
      </a:folHlink>
    </a:clrScheme>
    <a:fontScheme name="font">
      <a:majorFont>
        <a:latin typeface="思源黑体 CN Heavy"/>
        <a:ea typeface="思源黑体 CN Normal"/>
        <a:cs typeface=""/>
      </a:majorFont>
      <a:minorFont>
        <a:latin typeface="思源黑体 CN Light"/>
        <a:ea typeface="思源黑体 CN Regular"/>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2315</Words>
  <Application>WPS 演示</Application>
  <PresentationFormat>宽屏</PresentationFormat>
  <Paragraphs>180</Paragraphs>
  <Slides>18</Slides>
  <Notes>13</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2</vt:i4>
      </vt:variant>
      <vt:variant>
        <vt:lpstr>幻灯片标题</vt:lpstr>
      </vt:variant>
      <vt:variant>
        <vt:i4>18</vt:i4>
      </vt:variant>
    </vt:vector>
  </HeadingPairs>
  <TitlesOfParts>
    <vt:vector size="37" baseType="lpstr">
      <vt:lpstr>Arial</vt:lpstr>
      <vt:lpstr>宋体</vt:lpstr>
      <vt:lpstr>Wingdings</vt:lpstr>
      <vt:lpstr>思源黑体 CN Bold</vt:lpstr>
      <vt:lpstr>黑体</vt:lpstr>
      <vt:lpstr>字魂95号-手刻宋</vt:lpstr>
      <vt:lpstr>思源黑体 CN Regular</vt:lpstr>
      <vt:lpstr>微软雅黑</vt:lpstr>
      <vt:lpstr>思源黑体 Light</vt:lpstr>
      <vt:lpstr>思源黑体</vt:lpstr>
      <vt:lpstr>Wingdings</vt:lpstr>
      <vt:lpstr>思源黑体 CN Light</vt:lpstr>
      <vt:lpstr>Arial Unicode MS</vt:lpstr>
      <vt:lpstr>等线</vt:lpstr>
      <vt:lpstr>Calibri</vt:lpstr>
      <vt:lpstr>Office Theme</vt:lpstr>
      <vt:lpstr>1_Office Theme</vt:lpstr>
      <vt:lpstr>TCLayout.ActiveDocument.1</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北京大学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北大PPT模版（黑色）</dc:title>
  <dc:creator>刘钊 城环20博</dc:creator>
  <cp:lastModifiedBy>龙翔天驱</cp:lastModifiedBy>
  <cp:revision>304</cp:revision>
  <dcterms:created xsi:type="dcterms:W3CDTF">2019-07-11T04:52:00Z</dcterms:created>
  <dcterms:modified xsi:type="dcterms:W3CDTF">2024-09-07T15:59:58Z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312936765A134B93A020008D1167CBD9_13</vt:lpwstr>
  </property>
  <property fmtid="{D5CDD505-2E9C-101B-9397-08002B2CF9AE}" pid="3" name="KSOProductBuildVer">
    <vt:lpwstr>2052-12.1.0.17827</vt:lpwstr>
  </property>
</Properties>
</file>